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72" r:id="rId2"/>
    <p:sldMasterId id="2147483684" r:id="rId3"/>
  </p:sldMasterIdLst>
  <p:notesMasterIdLst>
    <p:notesMasterId r:id="rId23"/>
  </p:notesMasterIdLst>
  <p:handoutMasterIdLst>
    <p:handoutMasterId r:id="rId24"/>
  </p:handoutMasterIdLst>
  <p:sldIdLst>
    <p:sldId id="819" r:id="rId4"/>
    <p:sldId id="890" r:id="rId5"/>
    <p:sldId id="796" r:id="rId6"/>
    <p:sldId id="845" r:id="rId7"/>
    <p:sldId id="851" r:id="rId8"/>
    <p:sldId id="885" r:id="rId9"/>
    <p:sldId id="886" r:id="rId10"/>
    <p:sldId id="897" r:id="rId11"/>
    <p:sldId id="896" r:id="rId12"/>
    <p:sldId id="898" r:id="rId13"/>
    <p:sldId id="899" r:id="rId14"/>
    <p:sldId id="864" r:id="rId15"/>
    <p:sldId id="884" r:id="rId16"/>
    <p:sldId id="870" r:id="rId17"/>
    <p:sldId id="894" r:id="rId18"/>
    <p:sldId id="879" r:id="rId19"/>
    <p:sldId id="887" r:id="rId20"/>
    <p:sldId id="888" r:id="rId21"/>
    <p:sldId id="889" r:id="rId22"/>
  </p:sldIdLst>
  <p:sldSz cx="9906000" cy="6858000" type="A4"/>
  <p:notesSz cx="6648450" cy="98107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4A1E"/>
    <a:srgbClr val="425321"/>
    <a:srgbClr val="303C18"/>
    <a:srgbClr val="000000"/>
    <a:srgbClr val="C3651F"/>
    <a:srgbClr val="EAF2F3"/>
    <a:srgbClr val="FFFFFF"/>
    <a:srgbClr val="60FF11"/>
    <a:srgbClr val="009999"/>
    <a:srgbClr val="F7F7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9714" autoAdjust="0"/>
  </p:normalViewPr>
  <p:slideViewPr>
    <p:cSldViewPr>
      <p:cViewPr>
        <p:scale>
          <a:sx n="80" d="100"/>
          <a:sy n="80" d="100"/>
        </p:scale>
        <p:origin x="-258" y="-402"/>
      </p:cViewPr>
      <p:guideLst>
        <p:guide orient="horz" pos="2205"/>
        <p:guide orient="horz" pos="420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2;&#1057;&#1055;%20&#1042;&#1064;&#1069;\&#1092;&#1080;&#1085;&#1072;&#1085;&#1089;&#1080;&#1088;&#1086;&#1074;&#1072;&#1085;&#1080;&#1077;%20&#1087;&#1086;%20&#1084;&#1077;&#1088;&#1072;&#1084;%20&#1074;%20&#1051;&#105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7;&#1072;&#1075;&#1088;&#1091;&#1079;&#1082;&#1080;\&#1092;&#1080;&#1085;&#1072;&#1085;&#1089;&#1080;&#1088;&#1086;&#1074;&#1072;&#1085;&#1080;&#1077;%20&#1087;&#1086;%20&#1084;&#1077;&#1088;&#1072;&#1084;%20&#1074;%20&#1051;&#105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2;&#1057;&#1055;%20&#1042;&#1064;&#1069;\&#1080;&#1085;&#1092;&#1088;&#1072;&#1089;&#1090;&#1088;&#1091;&#1082;&#1090;&#1091;&#1088;&#1072;%20&#1087;&#1086;&#1076;&#1076;&#1077;&#1088;&#1078;&#1082;&#1080;_new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2;&#1057;&#1055;%20&#1042;&#1064;&#1069;\&#1080;&#1085;&#1092;&#1088;&#1072;&#1089;&#1090;&#1088;&#1091;&#1082;&#1090;&#1091;&#1088;&#1072;%20&#1087;&#1086;&#1076;&#1076;&#1077;&#1088;&#1078;&#1082;&#1080;_new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8.0052493438320345E-4"/>
                  <c:y val="-0.40795348498104439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3.4734361329833811E-2"/>
                  <c:y val="1.4941673957421991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Лист2!$E$2:$E$4</c:f>
              <c:strCache>
                <c:ptCount val="3"/>
                <c:pt idx="0">
                  <c:v>Лизинг, в т.ч. для организаций в сфере ЖКХ</c:v>
                </c:pt>
                <c:pt idx="1">
                  <c:v>Приобретение оборудования для модернизации производства товаров</c:v>
                </c:pt>
                <c:pt idx="2">
                  <c:v>Прочие виды поддержки</c:v>
                </c:pt>
              </c:strCache>
            </c:strRef>
          </c:cat>
          <c:val>
            <c:numRef>
              <c:f>Лист2!$F$2:$F$4</c:f>
              <c:numCache>
                <c:formatCode>0.00%</c:formatCode>
                <c:ptCount val="3"/>
                <c:pt idx="0">
                  <c:v>0.57680986456025563</c:v>
                </c:pt>
                <c:pt idx="1">
                  <c:v>0.14455406887158614</c:v>
                </c:pt>
                <c:pt idx="2">
                  <c:v>0.27863606656815826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>
          <a:latin typeface="Tahoma" pitchFamily="34" charset="0"/>
          <a:cs typeface="Tahoma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>
        <c:manualLayout>
          <c:layoutTarget val="inner"/>
          <c:xMode val="edge"/>
          <c:yMode val="edge"/>
          <c:x val="0.23627916224171625"/>
          <c:y val="0.19111352492365688"/>
          <c:w val="0.34454956591964547"/>
          <c:h val="0.6594276820256486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6124005856405841E-2"/>
                  <c:y val="4.2428964563110454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7.294982838683628E-2"/>
                  <c:y val="-0.18516282322157637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2.8410067447396641E-2"/>
                  <c:y val="0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3.10878325959985E-2"/>
                  <c:y val="-1.0585577118281047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2.7676155320582482E-2"/>
                  <c:y val="4.0355985473356525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3.9296322250993956E-2"/>
                  <c:y val="4.0391888538839314E-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1.8343403439503903E-2"/>
                  <c:y val="-1.6295480349180934E-3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1.7792420025505349E-4"/>
                  <c:y val="-3.7557426107355803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15785662941534523"/>
                  <c:y val="3.644781461235999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3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3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Лист2!$A$5:$A$13</c:f>
              <c:strCache>
                <c:ptCount val="9"/>
                <c:pt idx="0">
                  <c:v>Кредиты</c:v>
                </c:pt>
                <c:pt idx="1">
                  <c:v>Образовательная деятельность по программам дошкольного образования, присмотр и уход за детьми</c:v>
                </c:pt>
                <c:pt idx="2">
                  <c:v>Создание средств размещения, в т.ч. гостевых комнат</c:v>
                </c:pt>
                <c:pt idx="3">
                  <c:v>Энергоэффективность и технологическое присоединение</c:v>
                </c:pt>
                <c:pt idx="4">
                  <c:v>Субсидии начинающим предпринимателям (молодежь и социально незащищенные категории населения)</c:v>
                </c:pt>
                <c:pt idx="5">
                  <c:v>Выставочно-ярмарочная деятельность, включая приобретение автолавок и прицепов для ярмарок</c:v>
                </c:pt>
                <c:pt idx="6">
                  <c:v>Сертификация</c:v>
                </c:pt>
                <c:pt idx="7">
                  <c:v>Развитие франчайзинга</c:v>
                </c:pt>
                <c:pt idx="8">
                  <c:v>Проценты по займам для потребительских кооперативов</c:v>
                </c:pt>
              </c:strCache>
            </c:strRef>
          </c:cat>
          <c:val>
            <c:numRef>
              <c:f>Лист2!$B$5:$B$13</c:f>
              <c:numCache>
                <c:formatCode>#,##0.00</c:formatCode>
                <c:ptCount val="9"/>
                <c:pt idx="0">
                  <c:v>50997215</c:v>
                </c:pt>
                <c:pt idx="1">
                  <c:v>38549533</c:v>
                </c:pt>
                <c:pt idx="2">
                  <c:v>31000000</c:v>
                </c:pt>
                <c:pt idx="3">
                  <c:v>26699699</c:v>
                </c:pt>
                <c:pt idx="4">
                  <c:v>21783735</c:v>
                </c:pt>
                <c:pt idx="5">
                  <c:v>21274753</c:v>
                </c:pt>
                <c:pt idx="6">
                  <c:v>8491153</c:v>
                </c:pt>
                <c:pt idx="7">
                  <c:v>4000000</c:v>
                </c:pt>
                <c:pt idx="8">
                  <c:v>255000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Динамика количества договоров</a:t>
            </a:r>
            <a:r>
              <a:rPr lang="ru-RU" sz="1600" baseline="0" dirty="0" smtClean="0"/>
              <a:t> </a:t>
            </a:r>
            <a:r>
              <a:rPr lang="ru-RU" sz="1600" baseline="0" dirty="0" err="1" smtClean="0"/>
              <a:t>микрозайма</a:t>
            </a:r>
            <a:r>
              <a:rPr lang="ru-RU" sz="1600" baseline="0" dirty="0" smtClean="0"/>
              <a:t> и </a:t>
            </a:r>
          </a:p>
          <a:p>
            <a:pPr>
              <a:defRPr sz="1600"/>
            </a:pPr>
            <a:r>
              <a:rPr lang="ru-RU" sz="1600" baseline="0" dirty="0" smtClean="0"/>
              <a:t>общей суммы, выданной по договорам </a:t>
            </a:r>
            <a:r>
              <a:rPr lang="ru-RU" sz="1600" baseline="0" dirty="0" err="1" smtClean="0"/>
              <a:t>микрозайма</a:t>
            </a:r>
            <a:r>
              <a:rPr lang="ru-RU" sz="1600" baseline="0" dirty="0" smtClean="0"/>
              <a:t> </a:t>
            </a:r>
            <a:endParaRPr lang="ru-RU" sz="16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микрозаймы!$D$1</c:f>
              <c:strCache>
                <c:ptCount val="1"/>
                <c:pt idx="0">
                  <c:v>Количество договоров микрозаймов, всего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микрозаймы!$D$2:$F$2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микрозаймы!$D$32:$F$32</c:f>
              <c:numCache>
                <c:formatCode>General</c:formatCode>
                <c:ptCount val="3"/>
                <c:pt idx="0">
                  <c:v>225</c:v>
                </c:pt>
                <c:pt idx="1">
                  <c:v>461</c:v>
                </c:pt>
                <c:pt idx="2">
                  <c:v>380</c:v>
                </c:pt>
              </c:numCache>
            </c:numRef>
          </c:val>
        </c:ser>
        <c:axId val="50937216"/>
        <c:axId val="65758336"/>
      </c:barChart>
      <c:lineChart>
        <c:grouping val="standard"/>
        <c:ser>
          <c:idx val="1"/>
          <c:order val="1"/>
          <c:tx>
            <c:strRef>
              <c:f>микрозаймы!$M$1</c:f>
              <c:strCache>
                <c:ptCount val="1"/>
                <c:pt idx="0">
                  <c:v>Сумма микрозаймов в отчетном году, тыс. руб., всего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numFmt formatCode="#,##0.0" sourceLinked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</c:dLbls>
          <c:val>
            <c:numRef>
              <c:f>микрозаймы!$M$32:$O$32</c:f>
              <c:numCache>
                <c:formatCode>General</c:formatCode>
                <c:ptCount val="3"/>
                <c:pt idx="0">
                  <c:v>129171</c:v>
                </c:pt>
                <c:pt idx="1">
                  <c:v>104978.1</c:v>
                </c:pt>
                <c:pt idx="2">
                  <c:v>86021</c:v>
                </c:pt>
              </c:numCache>
            </c:numRef>
          </c:val>
        </c:ser>
        <c:marker val="1"/>
        <c:axId val="65761664"/>
        <c:axId val="65759872"/>
      </c:lineChart>
      <c:catAx>
        <c:axId val="50937216"/>
        <c:scaling>
          <c:orientation val="minMax"/>
        </c:scaling>
        <c:axPos val="b"/>
        <c:numFmt formatCode="General" sourceLinked="1"/>
        <c:tickLblPos val="nextTo"/>
        <c:crossAx val="65758336"/>
        <c:crosses val="autoZero"/>
        <c:auto val="1"/>
        <c:lblAlgn val="ctr"/>
        <c:lblOffset val="100"/>
      </c:catAx>
      <c:valAx>
        <c:axId val="65758336"/>
        <c:scaling>
          <c:orientation val="minMax"/>
        </c:scaling>
        <c:axPos val="l"/>
        <c:majorGridlines/>
        <c:numFmt formatCode="General" sourceLinked="1"/>
        <c:tickLblPos val="nextTo"/>
        <c:crossAx val="50937216"/>
        <c:crosses val="autoZero"/>
        <c:crossBetween val="between"/>
      </c:valAx>
      <c:valAx>
        <c:axId val="65759872"/>
        <c:scaling>
          <c:orientation val="minMax"/>
        </c:scaling>
        <c:axPos val="r"/>
        <c:numFmt formatCode="General" sourceLinked="1"/>
        <c:tickLblPos val="nextTo"/>
        <c:crossAx val="65761664"/>
        <c:crosses val="max"/>
        <c:crossBetween val="between"/>
      </c:valAx>
      <c:catAx>
        <c:axId val="65761664"/>
        <c:scaling>
          <c:orientation val="minMax"/>
        </c:scaling>
        <c:delete val="1"/>
        <c:axPos val="b"/>
        <c:tickLblPos val="none"/>
        <c:crossAx val="65759872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plotArea>
      <c:layout>
        <c:manualLayout>
          <c:layoutTarget val="inner"/>
          <c:xMode val="edge"/>
          <c:yMode val="edge"/>
          <c:x val="0.21842300815641924"/>
          <c:y val="6.629046738489576E-2"/>
          <c:w val="0.70552835178120366"/>
          <c:h val="0.90735715817119578"/>
        </c:manualLayout>
      </c:layout>
      <c:barChart>
        <c:barDir val="bar"/>
        <c:grouping val="clustered"/>
        <c:ser>
          <c:idx val="1"/>
          <c:order val="0"/>
          <c:spPr>
            <a:solidFill>
              <a:schemeClr val="accent3">
                <a:lumMod val="50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val>
            <c:numRef>
              <c:f>Лист6!$C$1:$C$21</c:f>
              <c:numCache>
                <c:formatCode>0.00</c:formatCode>
                <c:ptCount val="21"/>
                <c:pt idx="0">
                  <c:v>5750.7767441860469</c:v>
                </c:pt>
                <c:pt idx="1">
                  <c:v>14199.183673469381</c:v>
                </c:pt>
                <c:pt idx="2">
                  <c:v>14737.930434782609</c:v>
                </c:pt>
                <c:pt idx="3">
                  <c:v>18012.371134020621</c:v>
                </c:pt>
                <c:pt idx="4">
                  <c:v>29382</c:v>
                </c:pt>
                <c:pt idx="5">
                  <c:v>29466.666666666657</c:v>
                </c:pt>
                <c:pt idx="6">
                  <c:v>34745.454545454602</c:v>
                </c:pt>
                <c:pt idx="7">
                  <c:v>34840</c:v>
                </c:pt>
                <c:pt idx="8">
                  <c:v>37150.563711340204</c:v>
                </c:pt>
                <c:pt idx="9">
                  <c:v>41437.5</c:v>
                </c:pt>
                <c:pt idx="10">
                  <c:v>43680</c:v>
                </c:pt>
                <c:pt idx="11">
                  <c:v>56727.272727272728</c:v>
                </c:pt>
                <c:pt idx="12">
                  <c:v>63921.951219512193</c:v>
                </c:pt>
                <c:pt idx="13">
                  <c:v>72581.052631578888</c:v>
                </c:pt>
                <c:pt idx="14">
                  <c:v>82390.285714285812</c:v>
                </c:pt>
                <c:pt idx="15">
                  <c:v>83571.428571428463</c:v>
                </c:pt>
                <c:pt idx="16">
                  <c:v>89310</c:v>
                </c:pt>
                <c:pt idx="17">
                  <c:v>89799.84</c:v>
                </c:pt>
                <c:pt idx="18">
                  <c:v>95680</c:v>
                </c:pt>
                <c:pt idx="19">
                  <c:v>132600</c:v>
                </c:pt>
                <c:pt idx="20">
                  <c:v>399750</c:v>
                </c:pt>
              </c:numCache>
            </c:numRef>
          </c:val>
        </c:ser>
        <c:axId val="66202240"/>
        <c:axId val="66212608"/>
      </c:barChart>
      <c:catAx>
        <c:axId val="66202240"/>
        <c:scaling>
          <c:orientation val="maxMin"/>
        </c:scaling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ru-RU" b="1" dirty="0" smtClean="0"/>
                  <a:t>Порядковый номер организации</a:t>
                </a:r>
              </a:p>
            </c:rich>
          </c:tx>
          <c:layout/>
        </c:title>
        <c:tickLblPos val="nextTo"/>
        <c:crossAx val="66212608"/>
        <c:crosses val="autoZero"/>
        <c:auto val="1"/>
        <c:lblAlgn val="ctr"/>
        <c:lblOffset val="100"/>
      </c:catAx>
      <c:valAx>
        <c:axId val="66212608"/>
        <c:scaling>
          <c:orientation val="minMax"/>
        </c:scaling>
        <c:axPos val="t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ru-RU" b="1" dirty="0" smtClean="0"/>
                  <a:t>Затраты</a:t>
                </a:r>
                <a:r>
                  <a:rPr lang="ru-RU" b="1" baseline="0" dirty="0" smtClean="0"/>
                  <a:t> на создание </a:t>
                </a:r>
              </a:p>
              <a:p>
                <a:pPr>
                  <a:defRPr b="1"/>
                </a:pPr>
                <a:r>
                  <a:rPr lang="ru-RU" b="1" baseline="0" dirty="0" smtClean="0"/>
                  <a:t>1 раб.места в МСП, 2015 г., руб.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0.40211274558199228"/>
              <c:y val="9.2109594086309934E-2"/>
            </c:manualLayout>
          </c:layout>
          <c:spPr>
            <a:solidFill>
              <a:schemeClr val="accent3">
                <a:lumMod val="40000"/>
                <a:lumOff val="60000"/>
              </a:schemeClr>
            </a:solidFill>
          </c:spPr>
        </c:title>
        <c:numFmt formatCode="0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6202240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000">
          <a:latin typeface="Tahoma" pitchFamily="34" charset="0"/>
          <a:cs typeface="Tahoma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00"/>
            </a:pPr>
            <a:r>
              <a:rPr lang="ru-RU" sz="1000" b="1" i="0" u="none" strike="noStrike" baseline="0"/>
              <a:t>Инвестиции МСП в основной капитал, млрд рублей</a:t>
            </a:r>
            <a:endParaRPr lang="ru-RU" sz="10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dPt>
            <c:idx val="3"/>
            <c:spPr>
              <a:solidFill>
                <a:srgbClr val="00B0F0"/>
              </a:solidFill>
            </c:spPr>
          </c:dPt>
          <c:cat>
            <c:strRef>
              <c:f>Лист3!$A$57:$A$64</c:f>
              <c:strCache>
                <c:ptCount val="8"/>
                <c:pt idx="0">
                  <c:v>Московская область</c:v>
                </c:pt>
                <c:pt idx="1">
                  <c:v>Москва</c:v>
                </c:pt>
                <c:pt idx="2">
                  <c:v>Вологодская область</c:v>
                </c:pt>
                <c:pt idx="3">
                  <c:v>Ленинградская область</c:v>
                </c:pt>
                <c:pt idx="4">
                  <c:v>Санкт-Петербург</c:v>
                </c:pt>
                <c:pt idx="5">
                  <c:v>Краснодарский край</c:v>
                </c:pt>
                <c:pt idx="6">
                  <c:v>Республика Татарстан</c:v>
                </c:pt>
                <c:pt idx="7">
                  <c:v>Ульяновская область</c:v>
                </c:pt>
              </c:strCache>
            </c:strRef>
          </c:cat>
          <c:val>
            <c:numRef>
              <c:f>Лист3!$F$57:$F$64</c:f>
              <c:numCache>
                <c:formatCode>General</c:formatCode>
                <c:ptCount val="8"/>
                <c:pt idx="0">
                  <c:v>188.16</c:v>
                </c:pt>
                <c:pt idx="1">
                  <c:v>197.29</c:v>
                </c:pt>
                <c:pt idx="2">
                  <c:v>111.21000000000002</c:v>
                </c:pt>
                <c:pt idx="3">
                  <c:v>130.16</c:v>
                </c:pt>
                <c:pt idx="4">
                  <c:v>175.94</c:v>
                </c:pt>
                <c:pt idx="5">
                  <c:v>184.26</c:v>
                </c:pt>
                <c:pt idx="6">
                  <c:v>160.16</c:v>
                </c:pt>
                <c:pt idx="7">
                  <c:v>202.33</c:v>
                </c:pt>
              </c:numCache>
            </c:numRef>
          </c:val>
        </c:ser>
        <c:axId val="66259584"/>
        <c:axId val="66273664"/>
      </c:barChart>
      <c:lineChart>
        <c:grouping val="standard"/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Лист3!$A$57:$A$64</c:f>
              <c:strCache>
                <c:ptCount val="8"/>
                <c:pt idx="0">
                  <c:v>Московская область</c:v>
                </c:pt>
                <c:pt idx="1">
                  <c:v>Москва</c:v>
                </c:pt>
                <c:pt idx="2">
                  <c:v>Вологодская область</c:v>
                </c:pt>
                <c:pt idx="3">
                  <c:v>Ленинградская область</c:v>
                </c:pt>
                <c:pt idx="4">
                  <c:v>Санкт-Петербург</c:v>
                </c:pt>
                <c:pt idx="5">
                  <c:v>Краснодарский край</c:v>
                </c:pt>
                <c:pt idx="6">
                  <c:v>Республика Татарстан</c:v>
                </c:pt>
                <c:pt idx="7">
                  <c:v>Ульяновская область</c:v>
                </c:pt>
              </c:strCache>
            </c:strRef>
          </c:cat>
          <c:val>
            <c:numRef>
              <c:f>Лист3!$G$57:$G$64</c:f>
              <c:numCache>
                <c:formatCode>General</c:formatCode>
                <c:ptCount val="8"/>
                <c:pt idx="0">
                  <c:v>166.2</c:v>
                </c:pt>
                <c:pt idx="1">
                  <c:v>166.2</c:v>
                </c:pt>
                <c:pt idx="2">
                  <c:v>166.2</c:v>
                </c:pt>
                <c:pt idx="3">
                  <c:v>166.2</c:v>
                </c:pt>
                <c:pt idx="4">
                  <c:v>166.2</c:v>
                </c:pt>
                <c:pt idx="5">
                  <c:v>166.2</c:v>
                </c:pt>
                <c:pt idx="6">
                  <c:v>166.2</c:v>
                </c:pt>
                <c:pt idx="7">
                  <c:v>166.2</c:v>
                </c:pt>
              </c:numCache>
            </c:numRef>
          </c:val>
        </c:ser>
        <c:marker val="1"/>
        <c:axId val="66259584"/>
        <c:axId val="66273664"/>
      </c:lineChart>
      <c:catAx>
        <c:axId val="66259584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6273664"/>
        <c:crosses val="autoZero"/>
        <c:auto val="1"/>
        <c:lblAlgn val="ctr"/>
        <c:lblOffset val="100"/>
      </c:catAx>
      <c:valAx>
        <c:axId val="66273664"/>
        <c:scaling>
          <c:orientation val="minMax"/>
        </c:scaling>
        <c:axPos val="l"/>
        <c:majorGridlines/>
        <c:numFmt formatCode="General" sourceLinked="1"/>
        <c:tickLblPos val="nextTo"/>
        <c:crossAx val="6625958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>
          <a:latin typeface="Tahoma" pitchFamily="34" charset="0"/>
          <a:cs typeface="Tahoma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4A885-381C-48C2-8793-F6A8E6F63871}" type="doc">
      <dgm:prSet loTypeId="urn:microsoft.com/office/officeart/2005/8/layout/target3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65E991-39A8-4B5E-8B69-77ED0E02BA21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СФЕРА УСЛУГ</a:t>
          </a:r>
        </a:p>
      </dgm:t>
    </dgm:pt>
    <dgm:pt modelId="{C4EFC539-4BDA-48F3-9B16-E78EFB10598B}" type="parTrans" cxnId="{ADABA44A-6B49-4483-B7AF-13526E01AFB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C30C61E-A8A0-48F6-8788-2A1A9BCB1279}" type="sibTrans" cxnId="{ADABA44A-6B49-4483-B7AF-13526E01AFB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0498F63-DB7F-4254-A126-AC68D39E905D}">
      <dgm:prSet phldrT="[Текст]" custT="1"/>
      <dgm:spPr/>
      <dgm:t>
        <a:bodyPr lIns="72000" tIns="216000" rIns="72000" bIns="216000"/>
        <a:lstStyle/>
        <a:p>
          <a:pPr>
            <a:lnSpc>
              <a:spcPct val="100000"/>
            </a:lnSpc>
          </a:pPr>
          <a:r>
            <a:rPr lang="ru-RU" sz="1100" b="0" dirty="0" smtClean="0">
              <a:latin typeface="Tahoma" pitchFamily="34" charset="0"/>
              <a:cs typeface="Tahoma" pitchFamily="34" charset="0"/>
            </a:rPr>
            <a:t>Розничная торговля, индустрия гостеприимства (кафе, рестораны, отели), обслуживание рекреационной зоны </a:t>
          </a:r>
          <a:r>
            <a:rPr lang="ru-RU" sz="1100" b="0" dirty="0" err="1" smtClean="0">
              <a:latin typeface="Tahoma" pitchFamily="34" charset="0"/>
              <a:cs typeface="Tahoma" pitchFamily="34" charset="0"/>
            </a:rPr>
            <a:t>Сясьстройского</a:t>
          </a:r>
          <a:r>
            <a:rPr lang="ru-RU" sz="1100" b="0" dirty="0" smtClean="0">
              <a:latin typeface="Tahoma" pitchFamily="34" charset="0"/>
              <a:cs typeface="Tahoma" pitchFamily="34" charset="0"/>
            </a:rPr>
            <a:t> пляжа, услуги отдыхающим (дачникам);</a:t>
          </a:r>
        </a:p>
      </dgm:t>
    </dgm:pt>
    <dgm:pt modelId="{7E7C97D6-C104-4D06-9303-4C11B5AF75C7}" type="parTrans" cxnId="{C7E7797F-6745-4A8F-9255-4CE7E4A31D3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65B30EF-B5EE-4DF3-8A26-75B3F9C71AF5}" type="sibTrans" cxnId="{C7E7797F-6745-4A8F-9255-4CE7E4A31D3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423AE1-A094-4457-A31B-38AD2693B26C}">
      <dgm:prSet phldrT="[Текст]" custT="1"/>
      <dgm:spPr/>
      <dgm:t>
        <a:bodyPr lIns="108000" tIns="216000" rIns="108000" bIns="216000" anchor="b"/>
        <a:lstStyle/>
        <a:p>
          <a:pPr marL="57150" indent="0">
            <a:lnSpc>
              <a:spcPct val="100000"/>
            </a:lnSpc>
          </a:pPr>
          <a:endParaRPr lang="ru-RU" sz="1100" b="0" dirty="0">
            <a:latin typeface="Tahoma" pitchFamily="34" charset="0"/>
            <a:cs typeface="Tahoma" pitchFamily="34" charset="0"/>
          </a:endParaRPr>
        </a:p>
      </dgm:t>
    </dgm:pt>
    <dgm:pt modelId="{375CF5B4-22B1-458C-8F8B-1F840B8C2C6F}" type="parTrans" cxnId="{F89F26B3-8264-4EB3-999B-4C3C1AA297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68B957-F4E1-4DC3-B692-3D1BC29BC526}" type="sibTrans" cxnId="{F89F26B3-8264-4EB3-999B-4C3C1AA297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D203977-3C58-4C71-95E0-7233CEE95BBD}">
      <dgm:prSet phldrT="[Текст]" custT="1"/>
      <dgm:spPr/>
      <dgm:t>
        <a:bodyPr lIns="108000" tIns="216000" rIns="108000" bIns="216000" anchor="b"/>
        <a:lstStyle/>
        <a:p>
          <a:pPr marL="0" indent="0">
            <a:lnSpc>
              <a:spcPct val="100000"/>
            </a:lnSpc>
          </a:pPr>
          <a:r>
            <a:rPr lang="ru-RU" sz="1100" b="0" dirty="0" smtClean="0">
              <a:latin typeface="Tahoma" pitchFamily="34" charset="0"/>
              <a:cs typeface="Tahoma" pitchFamily="34" charset="0"/>
            </a:rPr>
            <a:t> Работы и услуги для промпредприятий: строительно-монтажные работы, наладка и обслуживание промышленного оборудования и </a:t>
          </a:r>
          <a:r>
            <a:rPr lang="ru-RU" sz="1100" b="0" dirty="0" err="1" smtClean="0">
              <a:latin typeface="Tahoma" pitchFamily="34" charset="0"/>
              <a:cs typeface="Tahoma" pitchFamily="34" charset="0"/>
            </a:rPr>
            <a:t>инж.систем</a:t>
          </a:r>
          <a:r>
            <a:rPr lang="ru-RU" sz="1100" b="0" dirty="0" smtClean="0">
              <a:latin typeface="Tahoma" pitchFamily="34" charset="0"/>
              <a:cs typeface="Tahoma" pitchFamily="34" charset="0"/>
            </a:rPr>
            <a:t>, </a:t>
          </a:r>
          <a:r>
            <a:rPr lang="ru-RU" sz="1100" b="0" dirty="0" err="1" smtClean="0">
              <a:latin typeface="Tahoma" pitchFamily="34" charset="0"/>
              <a:cs typeface="Tahoma" pitchFamily="34" charset="0"/>
            </a:rPr>
            <a:t>клининг</a:t>
          </a:r>
          <a:r>
            <a:rPr lang="ru-RU" sz="1100" b="0" dirty="0" smtClean="0">
              <a:latin typeface="Tahoma" pitchFamily="34" charset="0"/>
              <a:cs typeface="Tahoma" pitchFamily="34" charset="0"/>
            </a:rPr>
            <a:t>, </a:t>
          </a:r>
          <a:r>
            <a:rPr lang="ru-RU" sz="1100" b="0" dirty="0" err="1" smtClean="0">
              <a:latin typeface="Tahoma" pitchFamily="34" charset="0"/>
              <a:cs typeface="Tahoma" pitchFamily="34" charset="0"/>
            </a:rPr>
            <a:t>аутсорсинг</a:t>
          </a:r>
          <a:r>
            <a:rPr lang="ru-RU" sz="1100" b="0" dirty="0" smtClean="0">
              <a:latin typeface="Tahoma" pitchFamily="34" charset="0"/>
              <a:cs typeface="Tahoma" pitchFamily="34" charset="0"/>
            </a:rPr>
            <a:t> обеспечивающих процессов (бухгалтерский учет и аудит, консалтинг, </a:t>
          </a:r>
          <a:r>
            <a:rPr lang="en-US" sz="1100" b="0" dirty="0" smtClean="0">
              <a:latin typeface="Tahoma" pitchFamily="34" charset="0"/>
              <a:cs typeface="Tahoma" pitchFamily="34" charset="0"/>
            </a:rPr>
            <a:t>IT</a:t>
          </a:r>
          <a:r>
            <a:rPr lang="ru-RU" sz="1100" b="0" dirty="0" smtClean="0">
              <a:latin typeface="Tahoma" pitchFamily="34" charset="0"/>
              <a:cs typeface="Tahoma" pitchFamily="34" charset="0"/>
            </a:rPr>
            <a:t>, подбор персонала, перевозки, обучение и переподготовка персонала), финансовые и страховые услуги и др.</a:t>
          </a:r>
          <a:endParaRPr lang="ru-RU" sz="1100" b="0" dirty="0">
            <a:latin typeface="Tahoma" pitchFamily="34" charset="0"/>
            <a:cs typeface="Tahoma" pitchFamily="34" charset="0"/>
          </a:endParaRPr>
        </a:p>
      </dgm:t>
    </dgm:pt>
    <dgm:pt modelId="{5205248C-EE8A-4B94-BDB1-F9C06C6369BA}" type="parTrans" cxnId="{295CF747-F1B1-4D50-959A-3B863FAA5D7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2A750F3-CCD4-4A86-85C6-1289D52A400D}" type="sibTrans" cxnId="{295CF747-F1B1-4D50-959A-3B863FAA5D7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BAFA7AB-56AB-423F-A308-44E2D3493A68}">
      <dgm:prSet phldrT="[Текст]" custT="1"/>
      <dgm:spPr/>
      <dgm:t>
        <a:bodyPr anchor="b" anchorCtr="0"/>
        <a:lstStyle/>
        <a:p>
          <a:pPr marL="0" indent="0" algn="l"/>
          <a:endParaRPr lang="ru-RU" sz="1600" dirty="0" smtClean="0">
            <a:latin typeface="Arial" pitchFamily="34" charset="0"/>
            <a:cs typeface="Arial" pitchFamily="34" charset="0"/>
          </a:endParaRPr>
        </a:p>
        <a:p>
          <a:pPr marL="0" indent="0" algn="l"/>
          <a:r>
            <a:rPr lang="ru-RU" sz="1600" dirty="0" smtClean="0">
              <a:latin typeface="Arial" pitchFamily="34" charset="0"/>
              <a:cs typeface="Arial" pitchFamily="34" charset="0"/>
            </a:rPr>
            <a:t>ИНДУСТРИЯ</a:t>
          </a:r>
        </a:p>
        <a:p>
          <a:pPr marL="0" indent="0" algn="l"/>
          <a:r>
            <a:rPr lang="ru-RU" sz="1200" i="1" dirty="0" smtClean="0">
              <a:latin typeface="Arial" pitchFamily="34" charset="0"/>
              <a:cs typeface="Arial" pitchFamily="34" charset="0"/>
            </a:rPr>
            <a:t>(ориентация </a:t>
          </a:r>
        </a:p>
        <a:p>
          <a:pPr marL="0" indent="0" algn="l"/>
          <a:r>
            <a:rPr lang="ru-RU" sz="1200" i="1" dirty="0" smtClean="0">
              <a:latin typeface="Arial" pitchFamily="34" charset="0"/>
              <a:cs typeface="Arial" pitchFamily="34" charset="0"/>
            </a:rPr>
            <a:t>на внешние рынки – СПб,</a:t>
          </a:r>
        </a:p>
        <a:p>
          <a:pPr marL="0" indent="0" algn="l"/>
          <a:r>
            <a:rPr lang="ru-RU" sz="1200" i="1" dirty="0" smtClean="0">
              <a:latin typeface="Arial" pitchFamily="34" charset="0"/>
              <a:cs typeface="Arial" pitchFamily="34" charset="0"/>
            </a:rPr>
            <a:t> РФ, зарубежные рынки)</a:t>
          </a:r>
          <a:endParaRPr lang="en-US" sz="1200" i="1" dirty="0" smtClean="0">
            <a:latin typeface="Arial" pitchFamily="34" charset="0"/>
            <a:cs typeface="Arial" pitchFamily="34" charset="0"/>
          </a:endParaRPr>
        </a:p>
        <a:p>
          <a:pPr algn="l"/>
          <a:endParaRPr lang="ru-RU" sz="1500" dirty="0" smtClean="0">
            <a:latin typeface="Arial" pitchFamily="34" charset="0"/>
            <a:cs typeface="Arial" pitchFamily="34" charset="0"/>
          </a:endParaRPr>
        </a:p>
        <a:p>
          <a:pPr algn="ctr"/>
          <a:endParaRPr lang="en-US" sz="1500" dirty="0" smtClean="0">
            <a:latin typeface="Arial" pitchFamily="34" charset="0"/>
            <a:cs typeface="Arial" pitchFamily="34" charset="0"/>
          </a:endParaRPr>
        </a:p>
      </dgm:t>
    </dgm:pt>
    <dgm:pt modelId="{785F6719-3F47-492B-A80B-336F1372C7AD}" type="parTrans" cxnId="{6BDC1981-2853-4596-A99D-6573D98A5FE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7E8EBF2-DF61-4D83-9059-98241B42A071}" type="sibTrans" cxnId="{6BDC1981-2853-4596-A99D-6573D98A5FE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758D7A8-8D7F-4A0F-81C7-AC2A3F3CDB20}">
      <dgm:prSet phldrT="[Текст]" custT="1"/>
      <dgm:spPr/>
      <dgm:t>
        <a:bodyPr lIns="72000" tIns="108000" rIns="72000" bIns="144000" anchor="b"/>
        <a:lstStyle/>
        <a:p>
          <a:pPr marL="57150" indent="0" algn="l">
            <a:lnSpc>
              <a:spcPct val="100000"/>
            </a:lnSpc>
          </a:pPr>
          <a:r>
            <a:rPr lang="ru-RU" sz="1100" b="0" dirty="0" smtClean="0">
              <a:latin typeface="Tahoma" pitchFamily="34" charset="0"/>
              <a:cs typeface="Tahoma" pitchFamily="34" charset="0"/>
            </a:rPr>
            <a:t> Крупное промышленное производство (СЦБК, ЛДСК)</a:t>
          </a:r>
          <a:endParaRPr lang="ru-RU" sz="1100" b="1" dirty="0">
            <a:latin typeface="Tahoma" pitchFamily="34" charset="0"/>
            <a:cs typeface="Tahoma" pitchFamily="34" charset="0"/>
          </a:endParaRPr>
        </a:p>
      </dgm:t>
    </dgm:pt>
    <dgm:pt modelId="{1436866D-5040-4078-9F29-2507A256A163}" type="parTrans" cxnId="{2EF8515D-9C1C-43EE-B42C-D80967E0F1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62FACA7-CD2A-4CAB-8F89-EFC8A2A83B32}" type="sibTrans" cxnId="{2EF8515D-9C1C-43EE-B42C-D80967E0F1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2794616-8590-42C5-8B71-0003AA80539E}">
      <dgm:prSet phldrT="[Текст]" custT="1"/>
      <dgm:spPr/>
      <dgm:t>
        <a:bodyPr lIns="108000" tIns="216000" rIns="108000" bIns="216000" anchor="b"/>
        <a:lstStyle/>
        <a:p>
          <a:pPr marL="0" indent="0">
            <a:lnSpc>
              <a:spcPct val="100000"/>
            </a:lnSpc>
          </a:pPr>
          <a:r>
            <a:rPr lang="ru-RU" sz="1100" b="0" dirty="0" smtClean="0">
              <a:latin typeface="Tahoma" pitchFamily="34" charset="0"/>
              <a:cs typeface="Tahoma" pitchFamily="34" charset="0"/>
            </a:rPr>
            <a:t> Производство комплектующих для базовых предприятий города и соседних районов (производственная кооперация);</a:t>
          </a:r>
        </a:p>
      </dgm:t>
    </dgm:pt>
    <dgm:pt modelId="{7AC8EA59-E79C-4449-B20B-5E3D5C9E97FC}" type="parTrans" cxnId="{2E162259-745D-4BB2-8A59-9AF794DE2E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0D6AFC2-86CE-4841-8C7A-C565B3C2BA87}" type="sibTrans" cxnId="{2E162259-745D-4BB2-8A59-9AF794DE2E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D97435B-30F8-4D16-821A-E7AFBB03A423}">
      <dgm:prSet phldrT="[Текст]" custT="1"/>
      <dgm:spPr/>
      <dgm:t>
        <a:bodyPr lIns="72000" tIns="216000" rIns="72000" bIns="216000"/>
        <a:lstStyle/>
        <a:p>
          <a:pPr>
            <a:lnSpc>
              <a:spcPct val="100000"/>
            </a:lnSpc>
          </a:pPr>
          <a:r>
            <a:rPr lang="ru-RU" sz="1100" b="0" dirty="0" smtClean="0">
              <a:latin typeface="Tahoma" pitchFamily="34" charset="0"/>
              <a:cs typeface="Tahoma" pitchFamily="34" charset="0"/>
            </a:rPr>
            <a:t> Бытовые, образовательные, рекреационные, спортивно-оздоровительные, финансовые услуги </a:t>
          </a:r>
        </a:p>
      </dgm:t>
    </dgm:pt>
    <dgm:pt modelId="{9D633CCD-A911-44DF-ACDA-6E7A7ABFCD43}" type="parTrans" cxnId="{7B5315C5-968A-4E08-9B2F-0018066CDE99}">
      <dgm:prSet/>
      <dgm:spPr/>
      <dgm:t>
        <a:bodyPr/>
        <a:lstStyle/>
        <a:p>
          <a:endParaRPr lang="ru-RU"/>
        </a:p>
      </dgm:t>
    </dgm:pt>
    <dgm:pt modelId="{A86B56A1-BD9D-4E25-8DA1-5D3C9DF830DB}" type="sibTrans" cxnId="{7B5315C5-968A-4E08-9B2F-0018066CDE99}">
      <dgm:prSet/>
      <dgm:spPr/>
      <dgm:t>
        <a:bodyPr/>
        <a:lstStyle/>
        <a:p>
          <a:endParaRPr lang="ru-RU"/>
        </a:p>
      </dgm:t>
    </dgm:pt>
    <dgm:pt modelId="{FBC922B6-903D-4884-9423-CB90DF25788A}">
      <dgm:prSet phldrT="[Текст]" custT="1"/>
      <dgm:spPr/>
      <dgm:t>
        <a:bodyPr lIns="72000" tIns="216000" rIns="72000" bIns="216000"/>
        <a:lstStyle/>
        <a:p>
          <a:pPr>
            <a:lnSpc>
              <a:spcPct val="100000"/>
            </a:lnSpc>
          </a:pPr>
          <a:r>
            <a:rPr lang="ru-RU" sz="1100" b="0" dirty="0" smtClean="0">
              <a:latin typeface="Tahoma" pitchFamily="34" charset="0"/>
              <a:cs typeface="Tahoma" pitchFamily="34" charset="0"/>
            </a:rPr>
            <a:t> Культура, социальное обслуживание, государственные и муниципальные  услуги, здравоохранение.</a:t>
          </a:r>
        </a:p>
      </dgm:t>
    </dgm:pt>
    <dgm:pt modelId="{62C1E285-4959-4065-AFE0-1E5ADEA40290}" type="parTrans" cxnId="{6F9EBA6A-94F6-436D-848B-8847CCED3455}">
      <dgm:prSet/>
      <dgm:spPr/>
      <dgm:t>
        <a:bodyPr/>
        <a:lstStyle/>
        <a:p>
          <a:endParaRPr lang="ru-RU"/>
        </a:p>
      </dgm:t>
    </dgm:pt>
    <dgm:pt modelId="{188B03EF-B01C-440D-A30A-89F29CA18246}" type="sibTrans" cxnId="{6F9EBA6A-94F6-436D-848B-8847CCED3455}">
      <dgm:prSet/>
      <dgm:spPr/>
      <dgm:t>
        <a:bodyPr/>
        <a:lstStyle/>
        <a:p>
          <a:endParaRPr lang="ru-RU"/>
        </a:p>
      </dgm:t>
    </dgm:pt>
    <dgm:pt modelId="{550A5DB2-C13F-454A-9FCB-0FA348E975DC}">
      <dgm:prSet phldrT="[Текст]" custT="1"/>
      <dgm:spPr/>
      <dgm:t>
        <a:bodyPr lIns="72000" tIns="216000" rIns="72000" bIns="216000"/>
        <a:lstStyle/>
        <a:p>
          <a:pPr>
            <a:lnSpc>
              <a:spcPct val="100000"/>
            </a:lnSpc>
          </a:pPr>
          <a:r>
            <a:rPr lang="ru-RU" sz="1100" b="0" dirty="0" smtClean="0">
              <a:latin typeface="Tahoma" pitchFamily="34" charset="0"/>
              <a:cs typeface="Tahoma" pitchFamily="34" charset="0"/>
            </a:rPr>
            <a:t> ЖКХ, строительство жилья</a:t>
          </a:r>
        </a:p>
      </dgm:t>
    </dgm:pt>
    <dgm:pt modelId="{4FFB837B-2C95-43CA-B708-DC5B59C84B97}" type="parTrans" cxnId="{AE79183E-ACA2-4D6D-AF7D-9EB73EB34EEE}">
      <dgm:prSet/>
      <dgm:spPr/>
      <dgm:t>
        <a:bodyPr/>
        <a:lstStyle/>
        <a:p>
          <a:endParaRPr lang="ru-RU"/>
        </a:p>
      </dgm:t>
    </dgm:pt>
    <dgm:pt modelId="{8CF47E33-A600-4E76-AA33-84B857E8421B}" type="sibTrans" cxnId="{AE79183E-ACA2-4D6D-AF7D-9EB73EB34EEE}">
      <dgm:prSet/>
      <dgm:spPr/>
      <dgm:t>
        <a:bodyPr/>
        <a:lstStyle/>
        <a:p>
          <a:endParaRPr lang="ru-RU"/>
        </a:p>
      </dgm:t>
    </dgm:pt>
    <dgm:pt modelId="{46D9FA99-72F1-4CF8-ABC2-173479C716BE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ПРОМЫШЛЕННЫЙ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СЕРВИС И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АУТСОРСИНГ,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«СЛОЖНЫЕ»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 УСЛУГИ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i="1" dirty="0" smtClean="0">
              <a:latin typeface="Arial" pitchFamily="34" charset="0"/>
              <a:cs typeface="Arial" pitchFamily="34" charset="0"/>
            </a:rPr>
            <a:t>(ориентация на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i="1" dirty="0" smtClean="0">
              <a:latin typeface="Arial" pitchFamily="34" charset="0"/>
              <a:cs typeface="Arial" pitchFamily="34" charset="0"/>
            </a:rPr>
            <a:t>рынок Ленобласти)</a:t>
          </a:r>
          <a:endParaRPr lang="ru-RU" sz="1600" i="1" dirty="0" smtClean="0">
            <a:latin typeface="Arial" pitchFamily="34" charset="0"/>
            <a:cs typeface="Arial" pitchFamily="34" charset="0"/>
          </a:endParaRPr>
        </a:p>
      </dgm:t>
    </dgm:pt>
    <dgm:pt modelId="{E09BA2E4-1A88-411C-9CE1-54339A54EB71}" type="sibTrans" cxnId="{E2F51875-8286-47AB-9911-FFDF0971AE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98D2666-8C8F-4C71-8A0E-59EF7AE5F025}" type="parTrans" cxnId="{E2F51875-8286-47AB-9911-FFDF0971AE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6E307A1-87BC-4CD9-8178-5BDE4FD316C3}">
      <dgm:prSet phldrT="[Текст]" custT="1"/>
      <dgm:spPr/>
      <dgm:t>
        <a:bodyPr lIns="108000" tIns="216000" rIns="108000" bIns="216000" anchor="b"/>
        <a:lstStyle/>
        <a:p>
          <a:pPr marL="0" indent="0">
            <a:lnSpc>
              <a:spcPct val="100000"/>
            </a:lnSpc>
          </a:pPr>
          <a:r>
            <a:rPr lang="ru-RU" sz="1100" b="0" dirty="0" smtClean="0">
              <a:latin typeface="Tahoma" pitchFamily="34" charset="0"/>
              <a:cs typeface="Tahoma" pitchFamily="34" charset="0"/>
            </a:rPr>
            <a:t>Переработка отходов производства базовых отраслей;</a:t>
          </a:r>
        </a:p>
      </dgm:t>
    </dgm:pt>
    <dgm:pt modelId="{54985B56-A19D-4315-B55F-D5184287C40D}" type="parTrans" cxnId="{80FFD4CF-BC50-452B-A2D1-5DD474E5ED10}">
      <dgm:prSet/>
      <dgm:spPr/>
      <dgm:t>
        <a:bodyPr/>
        <a:lstStyle/>
        <a:p>
          <a:endParaRPr lang="ru-RU"/>
        </a:p>
      </dgm:t>
    </dgm:pt>
    <dgm:pt modelId="{DB11A98E-7AE1-4DD5-B30A-E5C904CF145C}" type="sibTrans" cxnId="{80FFD4CF-BC50-452B-A2D1-5DD474E5ED10}">
      <dgm:prSet/>
      <dgm:spPr/>
      <dgm:t>
        <a:bodyPr/>
        <a:lstStyle/>
        <a:p>
          <a:endParaRPr lang="ru-RU"/>
        </a:p>
      </dgm:t>
    </dgm:pt>
    <dgm:pt modelId="{CD080D46-8B3E-4A05-A9E0-4E4710D7D62D}">
      <dgm:prSet phldrT="[Текст]" custT="1"/>
      <dgm:spPr/>
      <dgm:t>
        <a:bodyPr lIns="108000" tIns="216000" rIns="108000" bIns="216000" anchor="b"/>
        <a:lstStyle/>
        <a:p>
          <a:pPr marL="0" indent="0">
            <a:lnSpc>
              <a:spcPct val="100000"/>
            </a:lnSpc>
          </a:pPr>
          <a:r>
            <a:rPr lang="ru-RU" sz="1100" b="0" dirty="0" smtClean="0">
              <a:latin typeface="Tahoma" pitchFamily="34" charset="0"/>
              <a:cs typeface="Tahoma" pitchFamily="34" charset="0"/>
            </a:rPr>
            <a:t> Сервисное обслуживание транзитных потоков грузового и пассажирского транспорта на трассе «Кола»</a:t>
          </a:r>
        </a:p>
      </dgm:t>
    </dgm:pt>
    <dgm:pt modelId="{37413228-8D0A-4A76-980C-77270E2CC8C6}" type="parTrans" cxnId="{4CB5ED5A-C9FF-4B97-BCAB-4E4B7B67FE96}">
      <dgm:prSet/>
      <dgm:spPr/>
      <dgm:t>
        <a:bodyPr/>
        <a:lstStyle/>
        <a:p>
          <a:endParaRPr lang="ru-RU"/>
        </a:p>
      </dgm:t>
    </dgm:pt>
    <dgm:pt modelId="{51BD3E52-ABEB-4910-9222-142114FCB8E2}" type="sibTrans" cxnId="{4CB5ED5A-C9FF-4B97-BCAB-4E4B7B67FE96}">
      <dgm:prSet/>
      <dgm:spPr/>
      <dgm:t>
        <a:bodyPr/>
        <a:lstStyle/>
        <a:p>
          <a:endParaRPr lang="ru-RU"/>
        </a:p>
      </dgm:t>
    </dgm:pt>
    <dgm:pt modelId="{0A6F12E9-6EFF-4C58-A5BE-F2895B5D66BB}">
      <dgm:prSet phldrT="[Текст]" custT="1"/>
      <dgm:spPr/>
      <dgm:t>
        <a:bodyPr lIns="72000" tIns="108000" rIns="72000" bIns="144000" anchor="b"/>
        <a:lstStyle/>
        <a:p>
          <a:pPr marL="57150" indent="0" algn="l">
            <a:lnSpc>
              <a:spcPct val="100000"/>
            </a:lnSpc>
          </a:pPr>
          <a:r>
            <a:rPr lang="ru-RU" sz="1100" b="0" dirty="0" smtClean="0">
              <a:latin typeface="Tahoma" pitchFamily="34" charset="0"/>
              <a:cs typeface="Tahoma" pitchFamily="34" charset="0"/>
            </a:rPr>
            <a:t> Производство товаров народного потребления (Наши Лодки и новые предприятия)</a:t>
          </a:r>
          <a:endParaRPr lang="ru-RU" sz="1100" b="1" dirty="0">
            <a:latin typeface="Tahoma" pitchFamily="34" charset="0"/>
            <a:cs typeface="Tahoma" pitchFamily="34" charset="0"/>
          </a:endParaRPr>
        </a:p>
      </dgm:t>
    </dgm:pt>
    <dgm:pt modelId="{097719C1-EE3D-47C5-A0D2-1D7AED72C5FF}" type="parTrans" cxnId="{04D05BA4-5F2D-4A18-9C0D-E7F101A040D0}">
      <dgm:prSet/>
      <dgm:spPr/>
      <dgm:t>
        <a:bodyPr/>
        <a:lstStyle/>
        <a:p>
          <a:endParaRPr lang="ru-RU"/>
        </a:p>
      </dgm:t>
    </dgm:pt>
    <dgm:pt modelId="{835BBD9A-E152-4DC3-94DE-44FA8F57954A}" type="sibTrans" cxnId="{04D05BA4-5F2D-4A18-9C0D-E7F101A040D0}">
      <dgm:prSet/>
      <dgm:spPr/>
      <dgm:t>
        <a:bodyPr/>
        <a:lstStyle/>
        <a:p>
          <a:endParaRPr lang="ru-RU"/>
        </a:p>
      </dgm:t>
    </dgm:pt>
    <dgm:pt modelId="{090D9C35-DC74-4F1E-A060-493A62BAE841}">
      <dgm:prSet phldrT="[Текст]" custT="1"/>
      <dgm:spPr/>
      <dgm:t>
        <a:bodyPr lIns="72000" tIns="108000" rIns="72000" bIns="144000" anchor="b"/>
        <a:lstStyle/>
        <a:p>
          <a:pPr marL="57150" indent="0" algn="l">
            <a:lnSpc>
              <a:spcPct val="100000"/>
            </a:lnSpc>
          </a:pPr>
          <a:r>
            <a:rPr lang="ru-RU" sz="1100" b="0" dirty="0" smtClean="0">
              <a:latin typeface="Tahoma" pitchFamily="34" charset="0"/>
              <a:cs typeface="Tahoma" pitchFamily="34" charset="0"/>
            </a:rPr>
            <a:t> </a:t>
          </a:r>
          <a:r>
            <a:rPr lang="ru-RU" sz="1100" b="0" dirty="0" err="1" smtClean="0">
              <a:latin typeface="Tahoma" pitchFamily="34" charset="0"/>
              <a:cs typeface="Tahoma" pitchFamily="34" charset="0"/>
            </a:rPr>
            <a:t>Агро-промышленный</a:t>
          </a:r>
          <a:r>
            <a:rPr lang="ru-RU" sz="1100" b="0" dirty="0" smtClean="0">
              <a:latin typeface="Tahoma" pitchFamily="34" charset="0"/>
              <a:cs typeface="Tahoma" pitchFamily="34" charset="0"/>
            </a:rPr>
            <a:t> комплекс и пищевая промышленность (Новая Голландия, </a:t>
          </a:r>
          <a:r>
            <a:rPr lang="ru-RU" sz="1100" b="0" dirty="0" err="1" smtClean="0">
              <a:latin typeface="Tahoma" pitchFamily="34" charset="0"/>
              <a:cs typeface="Tahoma" pitchFamily="34" charset="0"/>
            </a:rPr>
            <a:t>Волховхлеб</a:t>
          </a:r>
          <a:r>
            <a:rPr lang="ru-RU" sz="1100" b="0" dirty="0" smtClean="0">
              <a:latin typeface="Tahoma" pitchFamily="34" charset="0"/>
              <a:cs typeface="Tahoma" pitchFamily="34" charset="0"/>
            </a:rPr>
            <a:t> и др.);</a:t>
          </a:r>
          <a:endParaRPr lang="ru-RU" sz="1100" b="1" dirty="0">
            <a:latin typeface="Tahoma" pitchFamily="34" charset="0"/>
            <a:cs typeface="Tahoma" pitchFamily="34" charset="0"/>
          </a:endParaRPr>
        </a:p>
      </dgm:t>
    </dgm:pt>
    <dgm:pt modelId="{42414487-531A-458F-AD0B-F0D26B17469B}" type="parTrans" cxnId="{9D80DA80-64E3-433C-97F9-AB52D580F3ED}">
      <dgm:prSet/>
      <dgm:spPr/>
      <dgm:t>
        <a:bodyPr/>
        <a:lstStyle/>
        <a:p>
          <a:endParaRPr lang="ru-RU"/>
        </a:p>
      </dgm:t>
    </dgm:pt>
    <dgm:pt modelId="{6F563622-7D64-4B32-BA31-AF424F5154DD}" type="sibTrans" cxnId="{9D80DA80-64E3-433C-97F9-AB52D580F3ED}">
      <dgm:prSet/>
      <dgm:spPr/>
      <dgm:t>
        <a:bodyPr/>
        <a:lstStyle/>
        <a:p>
          <a:endParaRPr lang="ru-RU"/>
        </a:p>
      </dgm:t>
    </dgm:pt>
    <dgm:pt modelId="{2EF21FCA-AC26-4192-B264-69D7D959C9F4}" type="pres">
      <dgm:prSet presAssocID="{DF74A885-381C-48C2-8793-F6A8E6F6387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C58C1-FB49-4059-8CDB-1ED17EE7BC29}" type="pres">
      <dgm:prSet presAssocID="{9965E991-39A8-4B5E-8B69-77ED0E02BA21}" presName="circle1" presStyleLbl="node1" presStyleIdx="0" presStyleCnt="3" custLinFactNeighborY="-1102"/>
      <dgm:spPr/>
      <dgm:t>
        <a:bodyPr/>
        <a:lstStyle/>
        <a:p>
          <a:endParaRPr lang="ru-RU"/>
        </a:p>
      </dgm:t>
    </dgm:pt>
    <dgm:pt modelId="{5EFEF229-863D-49E8-9A7C-55A89F610F0D}" type="pres">
      <dgm:prSet presAssocID="{9965E991-39A8-4B5E-8B69-77ED0E02BA21}" presName="space" presStyleCnt="0"/>
      <dgm:spPr/>
      <dgm:t>
        <a:bodyPr/>
        <a:lstStyle/>
        <a:p>
          <a:endParaRPr lang="ru-RU"/>
        </a:p>
      </dgm:t>
    </dgm:pt>
    <dgm:pt modelId="{DF035A5F-23F5-4267-A606-12C979AAD30B}" type="pres">
      <dgm:prSet presAssocID="{9965E991-39A8-4B5E-8B69-77ED0E02BA21}" presName="rect1" presStyleLbl="alignAcc1" presStyleIdx="0" presStyleCnt="3" custScaleX="100000" custLinFactNeighborX="-7" custLinFactNeighborY="-275"/>
      <dgm:spPr/>
      <dgm:t>
        <a:bodyPr/>
        <a:lstStyle/>
        <a:p>
          <a:endParaRPr lang="ru-RU"/>
        </a:p>
      </dgm:t>
    </dgm:pt>
    <dgm:pt modelId="{06555255-8F87-4DB3-B465-0AB76041A8C3}" type="pres">
      <dgm:prSet presAssocID="{46D9FA99-72F1-4CF8-ABC2-173479C716BE}" presName="vertSpace2" presStyleLbl="node1" presStyleIdx="0" presStyleCnt="3"/>
      <dgm:spPr/>
      <dgm:t>
        <a:bodyPr/>
        <a:lstStyle/>
        <a:p>
          <a:endParaRPr lang="ru-RU"/>
        </a:p>
      </dgm:t>
    </dgm:pt>
    <dgm:pt modelId="{3804920E-491E-43E0-BB76-689337B76A26}" type="pres">
      <dgm:prSet presAssocID="{46D9FA99-72F1-4CF8-ABC2-173479C716BE}" presName="circle2" presStyleLbl="node1" presStyleIdx="1" presStyleCnt="3"/>
      <dgm:spPr/>
      <dgm:t>
        <a:bodyPr/>
        <a:lstStyle/>
        <a:p>
          <a:endParaRPr lang="ru-RU"/>
        </a:p>
      </dgm:t>
    </dgm:pt>
    <dgm:pt modelId="{80F20746-2059-444B-A3DD-26B06D747005}" type="pres">
      <dgm:prSet presAssocID="{46D9FA99-72F1-4CF8-ABC2-173479C716BE}" presName="rect2" presStyleLbl="alignAcc1" presStyleIdx="1" presStyleCnt="3" custLinFactNeighborX="347" custLinFactNeighborY="42"/>
      <dgm:spPr/>
      <dgm:t>
        <a:bodyPr/>
        <a:lstStyle/>
        <a:p>
          <a:endParaRPr lang="ru-RU"/>
        </a:p>
      </dgm:t>
    </dgm:pt>
    <dgm:pt modelId="{FD1E5AFA-24F2-43BE-9A1A-52741367B93E}" type="pres">
      <dgm:prSet presAssocID="{FBAFA7AB-56AB-423F-A308-44E2D3493A68}" presName="vertSpace3" presStyleLbl="node1" presStyleIdx="1" presStyleCnt="3"/>
      <dgm:spPr/>
      <dgm:t>
        <a:bodyPr/>
        <a:lstStyle/>
        <a:p>
          <a:endParaRPr lang="ru-RU"/>
        </a:p>
      </dgm:t>
    </dgm:pt>
    <dgm:pt modelId="{E4C02B79-4C35-46ED-B039-B7E332ADEE0F}" type="pres">
      <dgm:prSet presAssocID="{FBAFA7AB-56AB-423F-A308-44E2D3493A68}" presName="circle3" presStyleLbl="node1" presStyleIdx="2" presStyleCnt="3" custScaleX="90434" custScaleY="82113" custLinFactNeighborX="4575" custLinFactNeighborY="32205"/>
      <dgm:spPr/>
      <dgm:t>
        <a:bodyPr/>
        <a:lstStyle/>
        <a:p>
          <a:endParaRPr lang="ru-RU"/>
        </a:p>
      </dgm:t>
    </dgm:pt>
    <dgm:pt modelId="{B8F018C9-3F09-4B24-879E-38857C6DC9AD}" type="pres">
      <dgm:prSet presAssocID="{FBAFA7AB-56AB-423F-A308-44E2D3493A68}" presName="rect3" presStyleLbl="alignAcc1" presStyleIdx="2" presStyleCnt="3" custFlipHor="1" custScaleX="100000" custScaleY="95692" custLinFactNeighborX="347" custLinFactNeighborY="31087"/>
      <dgm:spPr/>
      <dgm:t>
        <a:bodyPr/>
        <a:lstStyle/>
        <a:p>
          <a:endParaRPr lang="ru-RU"/>
        </a:p>
      </dgm:t>
    </dgm:pt>
    <dgm:pt modelId="{88E80428-0F77-49DB-B54B-8302300B367D}" type="pres">
      <dgm:prSet presAssocID="{9965E991-39A8-4B5E-8B69-77ED0E02BA2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408AF-B165-4DF5-9EC5-B6684550FF15}" type="pres">
      <dgm:prSet presAssocID="{9965E991-39A8-4B5E-8B69-77ED0E02BA21}" presName="rect1ChTx" presStyleLbl="alignAcc1" presStyleIdx="2" presStyleCnt="3" custScaleX="133036" custLinFactNeighborX="-18185" custLinFactNeighborY="1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8BC86-75D0-4EB5-B3AE-78141FFE53D9}" type="pres">
      <dgm:prSet presAssocID="{46D9FA99-72F1-4CF8-ABC2-173479C716B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0BD52-F4E0-4B82-AEFF-A479A83C2ACB}" type="pres">
      <dgm:prSet presAssocID="{46D9FA99-72F1-4CF8-ABC2-173479C716BE}" presName="rect2ChTx" presStyleLbl="alignAcc1" presStyleIdx="2" presStyleCnt="3" custScaleX="134131" custLinFactNeighborX="-19195" custLinFactNeighborY="4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70E46-E3EE-418D-A838-173AECDBD61E}" type="pres">
      <dgm:prSet presAssocID="{FBAFA7AB-56AB-423F-A308-44E2D3493A6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FFE79-EE2F-4D98-BCBA-1F418CD04DE9}" type="pres">
      <dgm:prSet presAssocID="{FBAFA7AB-56AB-423F-A308-44E2D3493A68}" presName="rect3ChTx" presStyleLbl="alignAcc1" presStyleIdx="2" presStyleCnt="3" custScaleX="140556" custScaleY="100000" custLinFactNeighborX="-18406" custLinFactNeighborY="8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F26B3-8264-4EB3-999B-4C3C1AA2970E}" srcId="{46D9FA99-72F1-4CF8-ABC2-173479C716BE}" destId="{09423AE1-A094-4457-A31B-38AD2693B26C}" srcOrd="0" destOrd="0" parTransId="{375CF5B4-22B1-458C-8F8B-1F840B8C2C6F}" sibTransId="{5668B957-F4E1-4DC3-B692-3D1BC29BC526}"/>
    <dgm:cxn modelId="{9D80DA80-64E3-433C-97F9-AB52D580F3ED}" srcId="{FBAFA7AB-56AB-423F-A308-44E2D3493A68}" destId="{090D9C35-DC74-4F1E-A060-493A62BAE841}" srcOrd="2" destOrd="0" parTransId="{42414487-531A-458F-AD0B-F0D26B17469B}" sibTransId="{6F563622-7D64-4B32-BA31-AF424F5154DD}"/>
    <dgm:cxn modelId="{11312F2F-03F7-4A10-BA8A-3CABACF82A45}" type="presOf" srcId="{9965E991-39A8-4B5E-8B69-77ED0E02BA21}" destId="{DF035A5F-23F5-4267-A606-12C979AAD30B}" srcOrd="0" destOrd="0" presId="urn:microsoft.com/office/officeart/2005/8/layout/target3"/>
    <dgm:cxn modelId="{E36751D6-C713-4A5F-A5B0-E5FD1D49BC62}" type="presOf" srcId="{550A5DB2-C13F-454A-9FCB-0FA348E975DC}" destId="{6AE408AF-B165-4DF5-9EC5-B6684550FF15}" srcOrd="0" destOrd="3" presId="urn:microsoft.com/office/officeart/2005/8/layout/target3"/>
    <dgm:cxn modelId="{4CB5ED5A-C9FF-4B97-BCAB-4E4B7B67FE96}" srcId="{46D9FA99-72F1-4CF8-ABC2-173479C716BE}" destId="{CD080D46-8B3E-4A05-A9E0-4E4710D7D62D}" srcOrd="3" destOrd="0" parTransId="{37413228-8D0A-4A76-980C-77270E2CC8C6}" sibTransId="{51BD3E52-ABEB-4910-9222-142114FCB8E2}"/>
    <dgm:cxn modelId="{80FFD4CF-BC50-452B-A2D1-5DD474E5ED10}" srcId="{46D9FA99-72F1-4CF8-ABC2-173479C716BE}" destId="{66E307A1-87BC-4CD9-8178-5BDE4FD316C3}" srcOrd="2" destOrd="0" parTransId="{54985B56-A19D-4315-B55F-D5184287C40D}" sibTransId="{DB11A98E-7AE1-4DD5-B30A-E5C904CF145C}"/>
    <dgm:cxn modelId="{4FB5862B-3A09-4DDB-8BE8-9F90F3AFD95A}" type="presOf" srcId="{0A6F12E9-6EFF-4C58-A5BE-F2895B5D66BB}" destId="{25EFFE79-EE2F-4D98-BCBA-1F418CD04DE9}" srcOrd="0" destOrd="1" presId="urn:microsoft.com/office/officeart/2005/8/layout/target3"/>
    <dgm:cxn modelId="{7B5315C5-968A-4E08-9B2F-0018066CDE99}" srcId="{9965E991-39A8-4B5E-8B69-77ED0E02BA21}" destId="{2D97435B-30F8-4D16-821A-E7AFBB03A423}" srcOrd="2" destOrd="0" parTransId="{9D633CCD-A911-44DF-ACDA-6E7A7ABFCD43}" sibTransId="{A86B56A1-BD9D-4E25-8DA1-5D3C9DF830DB}"/>
    <dgm:cxn modelId="{04D05BA4-5F2D-4A18-9C0D-E7F101A040D0}" srcId="{FBAFA7AB-56AB-423F-A308-44E2D3493A68}" destId="{0A6F12E9-6EFF-4C58-A5BE-F2895B5D66BB}" srcOrd="1" destOrd="0" parTransId="{097719C1-EE3D-47C5-A0D2-1D7AED72C5FF}" sibTransId="{835BBD9A-E152-4DC3-94DE-44FA8F57954A}"/>
    <dgm:cxn modelId="{E2F51875-8286-47AB-9911-FFDF0971AEF1}" srcId="{DF74A885-381C-48C2-8793-F6A8E6F63871}" destId="{46D9FA99-72F1-4CF8-ABC2-173479C716BE}" srcOrd="1" destOrd="0" parTransId="{D98D2666-8C8F-4C71-8A0E-59EF7AE5F025}" sibTransId="{E09BA2E4-1A88-411C-9CE1-54339A54EB71}"/>
    <dgm:cxn modelId="{FD7AE816-B9D3-4B33-8E05-FBD848C8CADC}" type="presOf" srcId="{9965E991-39A8-4B5E-8B69-77ED0E02BA21}" destId="{88E80428-0F77-49DB-B54B-8302300B367D}" srcOrd="1" destOrd="0" presId="urn:microsoft.com/office/officeart/2005/8/layout/target3"/>
    <dgm:cxn modelId="{15D6C0A9-DF01-44D5-9EA4-98F02C62472C}" type="presOf" srcId="{22794616-8590-42C5-8B71-0003AA80539E}" destId="{7D50BD52-F4E0-4B82-AEFF-A479A83C2ACB}" srcOrd="0" destOrd="1" presId="urn:microsoft.com/office/officeart/2005/8/layout/target3"/>
    <dgm:cxn modelId="{D6931224-4C43-4E62-9D28-BABBE48C394D}" type="presOf" srcId="{F0498F63-DB7F-4254-A126-AC68D39E905D}" destId="{6AE408AF-B165-4DF5-9EC5-B6684550FF15}" srcOrd="0" destOrd="0" presId="urn:microsoft.com/office/officeart/2005/8/layout/target3"/>
    <dgm:cxn modelId="{B0262618-D935-4831-B2FE-2C48F0F71FA1}" type="presOf" srcId="{B758D7A8-8D7F-4A0F-81C7-AC2A3F3CDB20}" destId="{25EFFE79-EE2F-4D98-BCBA-1F418CD04DE9}" srcOrd="0" destOrd="0" presId="urn:microsoft.com/office/officeart/2005/8/layout/target3"/>
    <dgm:cxn modelId="{C7E7797F-6745-4A8F-9255-4CE7E4A31D3D}" srcId="{9965E991-39A8-4B5E-8B69-77ED0E02BA21}" destId="{F0498F63-DB7F-4254-A126-AC68D39E905D}" srcOrd="0" destOrd="0" parTransId="{7E7C97D6-C104-4D06-9303-4C11B5AF75C7}" sibTransId="{465B30EF-B5EE-4DF3-8A26-75B3F9C71AF5}"/>
    <dgm:cxn modelId="{5DB053E1-05CD-4A96-8C53-8E9A0A635670}" type="presOf" srcId="{FBC922B6-903D-4884-9423-CB90DF25788A}" destId="{6AE408AF-B165-4DF5-9EC5-B6684550FF15}" srcOrd="0" destOrd="1" presId="urn:microsoft.com/office/officeart/2005/8/layout/target3"/>
    <dgm:cxn modelId="{EAC4A26C-D5AF-4A54-B955-D3E3B3A623AC}" type="presOf" srcId="{09423AE1-A094-4457-A31B-38AD2693B26C}" destId="{7D50BD52-F4E0-4B82-AEFF-A479A83C2ACB}" srcOrd="0" destOrd="0" presId="urn:microsoft.com/office/officeart/2005/8/layout/target3"/>
    <dgm:cxn modelId="{2E162259-745D-4BB2-8A59-9AF794DE2EEC}" srcId="{46D9FA99-72F1-4CF8-ABC2-173479C716BE}" destId="{22794616-8590-42C5-8B71-0003AA80539E}" srcOrd="1" destOrd="0" parTransId="{7AC8EA59-E79C-4449-B20B-5E3D5C9E97FC}" sibTransId="{B0D6AFC2-86CE-4841-8C7A-C565B3C2BA87}"/>
    <dgm:cxn modelId="{7183F884-48F3-49C4-A678-BAE8E7DEC759}" type="presOf" srcId="{CD080D46-8B3E-4A05-A9E0-4E4710D7D62D}" destId="{7D50BD52-F4E0-4B82-AEFF-A479A83C2ACB}" srcOrd="0" destOrd="3" presId="urn:microsoft.com/office/officeart/2005/8/layout/target3"/>
    <dgm:cxn modelId="{6DC1A21B-ABF2-4BF6-ADF8-2919168E2CB0}" type="presOf" srcId="{DF74A885-381C-48C2-8793-F6A8E6F63871}" destId="{2EF21FCA-AC26-4192-B264-69D7D959C9F4}" srcOrd="0" destOrd="0" presId="urn:microsoft.com/office/officeart/2005/8/layout/target3"/>
    <dgm:cxn modelId="{B58BCEEA-0AB0-4032-88C0-F41E9B2274DC}" type="presOf" srcId="{66E307A1-87BC-4CD9-8178-5BDE4FD316C3}" destId="{7D50BD52-F4E0-4B82-AEFF-A479A83C2ACB}" srcOrd="0" destOrd="2" presId="urn:microsoft.com/office/officeart/2005/8/layout/target3"/>
    <dgm:cxn modelId="{1BBD5079-DF86-4073-9732-7B5102FD648F}" type="presOf" srcId="{46D9FA99-72F1-4CF8-ABC2-173479C716BE}" destId="{6368BC86-75D0-4EB5-B3AE-78141FFE53D9}" srcOrd="1" destOrd="0" presId="urn:microsoft.com/office/officeart/2005/8/layout/target3"/>
    <dgm:cxn modelId="{CC796F5D-FD65-4549-AFC3-94F32BBBF801}" type="presOf" srcId="{2D97435B-30F8-4D16-821A-E7AFBB03A423}" destId="{6AE408AF-B165-4DF5-9EC5-B6684550FF15}" srcOrd="0" destOrd="2" presId="urn:microsoft.com/office/officeart/2005/8/layout/target3"/>
    <dgm:cxn modelId="{CC9A4DC8-EF7F-4B88-AC93-7510E604889F}" type="presOf" srcId="{46D9FA99-72F1-4CF8-ABC2-173479C716BE}" destId="{80F20746-2059-444B-A3DD-26B06D747005}" srcOrd="0" destOrd="0" presId="urn:microsoft.com/office/officeart/2005/8/layout/target3"/>
    <dgm:cxn modelId="{6BDC1981-2853-4596-A99D-6573D98A5FEF}" srcId="{DF74A885-381C-48C2-8793-F6A8E6F63871}" destId="{FBAFA7AB-56AB-423F-A308-44E2D3493A68}" srcOrd="2" destOrd="0" parTransId="{785F6719-3F47-492B-A80B-336F1372C7AD}" sibTransId="{C7E8EBF2-DF61-4D83-9059-98241B42A071}"/>
    <dgm:cxn modelId="{2EF8515D-9C1C-43EE-B42C-D80967E0F1EC}" srcId="{FBAFA7AB-56AB-423F-A308-44E2D3493A68}" destId="{B758D7A8-8D7F-4A0F-81C7-AC2A3F3CDB20}" srcOrd="0" destOrd="0" parTransId="{1436866D-5040-4078-9F29-2507A256A163}" sibTransId="{B62FACA7-CD2A-4CAB-8F89-EFC8A2A83B32}"/>
    <dgm:cxn modelId="{144CD551-ED21-45EA-9E4C-4BEDB1A01D27}" type="presOf" srcId="{FBAFA7AB-56AB-423F-A308-44E2D3493A68}" destId="{BD070E46-E3EE-418D-A838-173AECDBD61E}" srcOrd="1" destOrd="0" presId="urn:microsoft.com/office/officeart/2005/8/layout/target3"/>
    <dgm:cxn modelId="{AE79183E-ACA2-4D6D-AF7D-9EB73EB34EEE}" srcId="{9965E991-39A8-4B5E-8B69-77ED0E02BA21}" destId="{550A5DB2-C13F-454A-9FCB-0FA348E975DC}" srcOrd="3" destOrd="0" parTransId="{4FFB837B-2C95-43CA-B708-DC5B59C84B97}" sibTransId="{8CF47E33-A600-4E76-AA33-84B857E8421B}"/>
    <dgm:cxn modelId="{ADABA44A-6B49-4483-B7AF-13526E01AFB6}" srcId="{DF74A885-381C-48C2-8793-F6A8E6F63871}" destId="{9965E991-39A8-4B5E-8B69-77ED0E02BA21}" srcOrd="0" destOrd="0" parTransId="{C4EFC539-4BDA-48F3-9B16-E78EFB10598B}" sibTransId="{AC30C61E-A8A0-48F6-8788-2A1A9BCB1279}"/>
    <dgm:cxn modelId="{D200F580-E39F-4244-BD54-AD5D875E7B15}" type="presOf" srcId="{090D9C35-DC74-4F1E-A060-493A62BAE841}" destId="{25EFFE79-EE2F-4D98-BCBA-1F418CD04DE9}" srcOrd="0" destOrd="2" presId="urn:microsoft.com/office/officeart/2005/8/layout/target3"/>
    <dgm:cxn modelId="{6F9EBA6A-94F6-436D-848B-8847CCED3455}" srcId="{9965E991-39A8-4B5E-8B69-77ED0E02BA21}" destId="{FBC922B6-903D-4884-9423-CB90DF25788A}" srcOrd="1" destOrd="0" parTransId="{62C1E285-4959-4065-AFE0-1E5ADEA40290}" sibTransId="{188B03EF-B01C-440D-A30A-89F29CA18246}"/>
    <dgm:cxn modelId="{78ACE99B-8EDE-413F-BFFD-3CA9EE3ADE45}" type="presOf" srcId="{3D203977-3C58-4C71-95E0-7233CEE95BBD}" destId="{7D50BD52-F4E0-4B82-AEFF-A479A83C2ACB}" srcOrd="0" destOrd="4" presId="urn:microsoft.com/office/officeart/2005/8/layout/target3"/>
    <dgm:cxn modelId="{89B5D63D-D934-49CF-A8B3-61CF6571B4AC}" type="presOf" srcId="{FBAFA7AB-56AB-423F-A308-44E2D3493A68}" destId="{B8F018C9-3F09-4B24-879E-38857C6DC9AD}" srcOrd="0" destOrd="0" presId="urn:microsoft.com/office/officeart/2005/8/layout/target3"/>
    <dgm:cxn modelId="{295CF747-F1B1-4D50-959A-3B863FAA5D7B}" srcId="{46D9FA99-72F1-4CF8-ABC2-173479C716BE}" destId="{3D203977-3C58-4C71-95E0-7233CEE95BBD}" srcOrd="4" destOrd="0" parTransId="{5205248C-EE8A-4B94-BDB1-F9C06C6369BA}" sibTransId="{72A750F3-CCD4-4A86-85C6-1289D52A400D}"/>
    <dgm:cxn modelId="{9977B8B5-A2E9-4BC9-84D3-8D7B67E02613}" type="presParOf" srcId="{2EF21FCA-AC26-4192-B264-69D7D959C9F4}" destId="{CA3C58C1-FB49-4059-8CDB-1ED17EE7BC29}" srcOrd="0" destOrd="0" presId="urn:microsoft.com/office/officeart/2005/8/layout/target3"/>
    <dgm:cxn modelId="{9A05E355-1C3D-4BF6-9677-85575B951A33}" type="presParOf" srcId="{2EF21FCA-AC26-4192-B264-69D7D959C9F4}" destId="{5EFEF229-863D-49E8-9A7C-55A89F610F0D}" srcOrd="1" destOrd="0" presId="urn:microsoft.com/office/officeart/2005/8/layout/target3"/>
    <dgm:cxn modelId="{FE978C38-6548-434E-994A-00B0BE64C659}" type="presParOf" srcId="{2EF21FCA-AC26-4192-B264-69D7D959C9F4}" destId="{DF035A5F-23F5-4267-A606-12C979AAD30B}" srcOrd="2" destOrd="0" presId="urn:microsoft.com/office/officeart/2005/8/layout/target3"/>
    <dgm:cxn modelId="{447C101D-3F78-4E3D-B61D-2D550A271483}" type="presParOf" srcId="{2EF21FCA-AC26-4192-B264-69D7D959C9F4}" destId="{06555255-8F87-4DB3-B465-0AB76041A8C3}" srcOrd="3" destOrd="0" presId="urn:microsoft.com/office/officeart/2005/8/layout/target3"/>
    <dgm:cxn modelId="{1F8B50B3-F570-423C-9938-2374D743E70E}" type="presParOf" srcId="{2EF21FCA-AC26-4192-B264-69D7D959C9F4}" destId="{3804920E-491E-43E0-BB76-689337B76A26}" srcOrd="4" destOrd="0" presId="urn:microsoft.com/office/officeart/2005/8/layout/target3"/>
    <dgm:cxn modelId="{6E14E182-F8D2-4B6B-9380-03C251D4F8C5}" type="presParOf" srcId="{2EF21FCA-AC26-4192-B264-69D7D959C9F4}" destId="{80F20746-2059-444B-A3DD-26B06D747005}" srcOrd="5" destOrd="0" presId="urn:microsoft.com/office/officeart/2005/8/layout/target3"/>
    <dgm:cxn modelId="{488FC2E4-4B10-4371-8717-99FE3CFD65B8}" type="presParOf" srcId="{2EF21FCA-AC26-4192-B264-69D7D959C9F4}" destId="{FD1E5AFA-24F2-43BE-9A1A-52741367B93E}" srcOrd="6" destOrd="0" presId="urn:microsoft.com/office/officeart/2005/8/layout/target3"/>
    <dgm:cxn modelId="{B317D8C6-6EA8-4865-BA28-F5F157277E54}" type="presParOf" srcId="{2EF21FCA-AC26-4192-B264-69D7D959C9F4}" destId="{E4C02B79-4C35-46ED-B039-B7E332ADEE0F}" srcOrd="7" destOrd="0" presId="urn:microsoft.com/office/officeart/2005/8/layout/target3"/>
    <dgm:cxn modelId="{4DCE0124-11FF-4780-AEB9-5501117CF137}" type="presParOf" srcId="{2EF21FCA-AC26-4192-B264-69D7D959C9F4}" destId="{B8F018C9-3F09-4B24-879E-38857C6DC9AD}" srcOrd="8" destOrd="0" presId="urn:microsoft.com/office/officeart/2005/8/layout/target3"/>
    <dgm:cxn modelId="{3E905C17-F3D2-458B-B431-DBD046BFE288}" type="presParOf" srcId="{2EF21FCA-AC26-4192-B264-69D7D959C9F4}" destId="{88E80428-0F77-49DB-B54B-8302300B367D}" srcOrd="9" destOrd="0" presId="urn:microsoft.com/office/officeart/2005/8/layout/target3"/>
    <dgm:cxn modelId="{7F430D2F-1B07-47EF-9E4A-D2B941F9E8C7}" type="presParOf" srcId="{2EF21FCA-AC26-4192-B264-69D7D959C9F4}" destId="{6AE408AF-B165-4DF5-9EC5-B6684550FF15}" srcOrd="10" destOrd="0" presId="urn:microsoft.com/office/officeart/2005/8/layout/target3"/>
    <dgm:cxn modelId="{10D12A93-3309-4CB3-A1E7-ED360A0E5074}" type="presParOf" srcId="{2EF21FCA-AC26-4192-B264-69D7D959C9F4}" destId="{6368BC86-75D0-4EB5-B3AE-78141FFE53D9}" srcOrd="11" destOrd="0" presId="urn:microsoft.com/office/officeart/2005/8/layout/target3"/>
    <dgm:cxn modelId="{04A4FBBC-16AC-442F-B4FF-7072F6A32E60}" type="presParOf" srcId="{2EF21FCA-AC26-4192-B264-69D7D959C9F4}" destId="{7D50BD52-F4E0-4B82-AEFF-A479A83C2ACB}" srcOrd="12" destOrd="0" presId="urn:microsoft.com/office/officeart/2005/8/layout/target3"/>
    <dgm:cxn modelId="{6F2D875C-A1B9-44AF-937C-18FB7EFF8EC8}" type="presParOf" srcId="{2EF21FCA-AC26-4192-B264-69D7D959C9F4}" destId="{BD070E46-E3EE-418D-A838-173AECDBD61E}" srcOrd="13" destOrd="0" presId="urn:microsoft.com/office/officeart/2005/8/layout/target3"/>
    <dgm:cxn modelId="{9EF9DEFF-5643-4008-9196-3FB7440F4F68}" type="presParOf" srcId="{2EF21FCA-AC26-4192-B264-69D7D959C9F4}" destId="{25EFFE79-EE2F-4D98-BCBA-1F418CD04DE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C58C1-FB49-4059-8CDB-1ED17EE7BC29}">
      <dsp:nvSpPr>
        <dsp:cNvPr id="0" name=""/>
        <dsp:cNvSpPr/>
      </dsp:nvSpPr>
      <dsp:spPr>
        <a:xfrm>
          <a:off x="-334193" y="28806"/>
          <a:ext cx="5650497" cy="565049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035A5F-23F5-4267-A606-12C979AAD30B}">
      <dsp:nvSpPr>
        <dsp:cNvPr id="0" name=""/>
        <dsp:cNvSpPr/>
      </dsp:nvSpPr>
      <dsp:spPr>
        <a:xfrm>
          <a:off x="2490593" y="75536"/>
          <a:ext cx="6592247" cy="56504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СФЕРА УСЛУГ</a:t>
          </a:r>
        </a:p>
      </dsp:txBody>
      <dsp:txXfrm>
        <a:off x="2490593" y="75536"/>
        <a:ext cx="3296123" cy="1695152"/>
      </dsp:txXfrm>
    </dsp:sp>
    <dsp:sp modelId="{3804920E-491E-43E0-BB76-689337B76A26}">
      <dsp:nvSpPr>
        <dsp:cNvPr id="0" name=""/>
        <dsp:cNvSpPr/>
      </dsp:nvSpPr>
      <dsp:spPr>
        <a:xfrm>
          <a:off x="654644" y="1786228"/>
          <a:ext cx="3672819" cy="367281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F20746-2059-444B-A3DD-26B06D747005}">
      <dsp:nvSpPr>
        <dsp:cNvPr id="0" name=""/>
        <dsp:cNvSpPr/>
      </dsp:nvSpPr>
      <dsp:spPr>
        <a:xfrm>
          <a:off x="2513929" y="1787770"/>
          <a:ext cx="6592247" cy="3672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ПРОМЫШЛЕННЫЙ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СЕРВИС И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АУТСОРСИНГ,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«СЛОЖНЫЕ»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 УСЛУГИ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(ориентация на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рынок Ленобласти)</a:t>
          </a:r>
          <a:endParaRPr lang="ru-RU" sz="1600" i="1" kern="1200" dirty="0" smtClean="0">
            <a:latin typeface="Arial" pitchFamily="34" charset="0"/>
            <a:cs typeface="Arial" pitchFamily="34" charset="0"/>
          </a:endParaRPr>
        </a:p>
      </dsp:txBody>
      <dsp:txXfrm>
        <a:off x="2513929" y="1787770"/>
        <a:ext cx="3296123" cy="1695147"/>
      </dsp:txXfrm>
    </dsp:sp>
    <dsp:sp modelId="{E4C02B79-4C35-46ED-B039-B7E332ADEE0F}">
      <dsp:nvSpPr>
        <dsp:cNvPr id="0" name=""/>
        <dsp:cNvSpPr/>
      </dsp:nvSpPr>
      <dsp:spPr>
        <a:xfrm>
          <a:off x="1721034" y="4027297"/>
          <a:ext cx="1532989" cy="139193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F018C9-3F09-4B24-879E-38857C6DC9AD}">
      <dsp:nvSpPr>
        <dsp:cNvPr id="0" name=""/>
        <dsp:cNvSpPr/>
      </dsp:nvSpPr>
      <dsp:spPr>
        <a:xfrm flipH="1">
          <a:off x="2513929" y="4044859"/>
          <a:ext cx="6592247" cy="16221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ИНДУСТРИЯ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(ориентация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на внешние рынки – СПб,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 РФ, зарубежные рынки)</a:t>
          </a:r>
          <a:endParaRPr lang="en-US" sz="1200" i="1" kern="1200" dirty="0" smtClean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latin typeface="Arial" pitchFamily="34" charset="0"/>
            <a:cs typeface="Arial" pitchFamily="34" charset="0"/>
          </a:endParaRPr>
        </a:p>
      </dsp:txBody>
      <dsp:txXfrm flipH="1">
        <a:off x="2513929" y="4044859"/>
        <a:ext cx="3296123" cy="1622120"/>
      </dsp:txXfrm>
    </dsp:sp>
    <dsp:sp modelId="{6AE408AF-B165-4DF5-9EC5-B6684550FF15}">
      <dsp:nvSpPr>
        <dsp:cNvPr id="0" name=""/>
        <dsp:cNvSpPr/>
      </dsp:nvSpPr>
      <dsp:spPr>
        <a:xfrm>
          <a:off x="4643324" y="108959"/>
          <a:ext cx="4385030" cy="16951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216000" rIns="72000" bIns="216000" numCol="1" spcCol="1270" anchor="ctr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Розничная торговля, индустрия гостеприимства (кафе, рестораны, отели), обслуживание рекреационной зоны </a:t>
          </a:r>
          <a:r>
            <a:rPr lang="ru-RU" sz="1100" b="0" kern="1200" dirty="0" err="1" smtClean="0">
              <a:latin typeface="Tahoma" pitchFamily="34" charset="0"/>
              <a:cs typeface="Tahoma" pitchFamily="34" charset="0"/>
            </a:rPr>
            <a:t>Сясьстройского</a:t>
          </a: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пляжа, услуги отдыхающим (дачникам);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Культура, социальное обслуживание, государственные и муниципальные  услуги, здравоохранение.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Бытовые, образовательные, рекреационные, спортивно-оздоровительные, финансовые услуги 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ЖКХ, строительство жилья</a:t>
          </a:r>
        </a:p>
      </dsp:txBody>
      <dsp:txXfrm>
        <a:off x="4643324" y="108959"/>
        <a:ext cx="4385030" cy="1695152"/>
      </dsp:txXfrm>
    </dsp:sp>
    <dsp:sp modelId="{7D50BD52-F4E0-4B82-AEFF-A479A83C2ACB}">
      <dsp:nvSpPr>
        <dsp:cNvPr id="0" name=""/>
        <dsp:cNvSpPr/>
      </dsp:nvSpPr>
      <dsp:spPr>
        <a:xfrm>
          <a:off x="4591987" y="2481323"/>
          <a:ext cx="4421123" cy="16951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216000" rIns="108000" bIns="216000" numCol="1" spcCol="1270" anchor="b" anchorCtr="0">
          <a:noAutofit/>
        </a:bodyPr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0" kern="1200" dirty="0">
            <a:latin typeface="Tahoma" pitchFamily="34" charset="0"/>
            <a:cs typeface="Tahoma" pitchFamily="34" charset="0"/>
          </a:endParaRPr>
        </a:p>
        <a:p>
          <a:pPr marL="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Производство комплектующих для базовых предприятий города и соседних районов (производственная кооперация);</a:t>
          </a:r>
        </a:p>
        <a:p>
          <a:pPr marL="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Переработка отходов производства базовых отраслей;</a:t>
          </a:r>
        </a:p>
        <a:p>
          <a:pPr marL="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Сервисное обслуживание транзитных потоков грузового и пассажирского транспорта на трассе «Кола»</a:t>
          </a:r>
        </a:p>
        <a:p>
          <a:pPr marL="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Работы и услуги для промпредприятий: строительно-монтажные работы, наладка и обслуживание промышленного оборудования и </a:t>
          </a:r>
          <a:r>
            <a:rPr lang="ru-RU" sz="1100" b="0" kern="1200" dirty="0" err="1" smtClean="0">
              <a:latin typeface="Tahoma" pitchFamily="34" charset="0"/>
              <a:cs typeface="Tahoma" pitchFamily="34" charset="0"/>
            </a:rPr>
            <a:t>инж.систем</a:t>
          </a: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, </a:t>
          </a:r>
          <a:r>
            <a:rPr lang="ru-RU" sz="1100" b="0" kern="1200" dirty="0" err="1" smtClean="0">
              <a:latin typeface="Tahoma" pitchFamily="34" charset="0"/>
              <a:cs typeface="Tahoma" pitchFamily="34" charset="0"/>
            </a:rPr>
            <a:t>клининг</a:t>
          </a: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, </a:t>
          </a:r>
          <a:r>
            <a:rPr lang="ru-RU" sz="1100" b="0" kern="1200" dirty="0" err="1" smtClean="0">
              <a:latin typeface="Tahoma" pitchFamily="34" charset="0"/>
              <a:cs typeface="Tahoma" pitchFamily="34" charset="0"/>
            </a:rPr>
            <a:t>аутсорсинг</a:t>
          </a: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обеспечивающих процессов (бухгалтерский учет и аудит, консалтинг, </a:t>
          </a:r>
          <a:r>
            <a:rPr lang="en-US" sz="1100" b="0" kern="1200" dirty="0" smtClean="0">
              <a:latin typeface="Tahoma" pitchFamily="34" charset="0"/>
              <a:cs typeface="Tahoma" pitchFamily="34" charset="0"/>
            </a:rPr>
            <a:t>IT</a:t>
          </a: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, подбор персонала, перевозки, обучение и переподготовка персонала), финансовые и страховые услуги и др.</a:t>
          </a:r>
          <a:endParaRPr lang="ru-RU" sz="1100" b="0" kern="1200" dirty="0">
            <a:latin typeface="Tahoma" pitchFamily="34" charset="0"/>
            <a:cs typeface="Tahoma" pitchFamily="34" charset="0"/>
          </a:endParaRPr>
        </a:p>
      </dsp:txBody>
      <dsp:txXfrm>
        <a:off x="4591987" y="2481323"/>
        <a:ext cx="4421123" cy="1695147"/>
      </dsp:txXfrm>
    </dsp:sp>
    <dsp:sp modelId="{25EFFE79-EE2F-4D98-BCBA-1F418CD04DE9}">
      <dsp:nvSpPr>
        <dsp:cNvPr id="0" name=""/>
        <dsp:cNvSpPr/>
      </dsp:nvSpPr>
      <dsp:spPr>
        <a:xfrm>
          <a:off x="4512105" y="3633447"/>
          <a:ext cx="4632899" cy="16951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08000" rIns="72000" bIns="144000" numCol="1" spcCol="1270" anchor="b" anchorCtr="0">
          <a:noAutofit/>
        </a:bodyPr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Крупное промышленное производство (СЦБК, ЛДСК)</a:t>
          </a:r>
          <a:endParaRPr lang="ru-RU" sz="1100" b="1" kern="1200" dirty="0">
            <a:latin typeface="Tahoma" pitchFamily="34" charset="0"/>
            <a:cs typeface="Tahoma" pitchFamily="34" charset="0"/>
          </a:endParaRP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Производство товаров народного потребления (Наши Лодки и новые предприятия)</a:t>
          </a:r>
          <a:endParaRPr lang="ru-RU" sz="1100" b="1" kern="1200" dirty="0">
            <a:latin typeface="Tahoma" pitchFamily="34" charset="0"/>
            <a:cs typeface="Tahoma" pitchFamily="34" charset="0"/>
          </a:endParaRP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</a:t>
          </a:r>
          <a:r>
            <a:rPr lang="ru-RU" sz="1100" b="0" kern="1200" dirty="0" err="1" smtClean="0">
              <a:latin typeface="Tahoma" pitchFamily="34" charset="0"/>
              <a:cs typeface="Tahoma" pitchFamily="34" charset="0"/>
            </a:rPr>
            <a:t>Агро-промышленный</a:t>
          </a: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комплекс и пищевая промышленность (Новая Голландия, </a:t>
          </a:r>
          <a:r>
            <a:rPr lang="ru-RU" sz="1100" b="0" kern="1200" dirty="0" err="1" smtClean="0">
              <a:latin typeface="Tahoma" pitchFamily="34" charset="0"/>
              <a:cs typeface="Tahoma" pitchFamily="34" charset="0"/>
            </a:rPr>
            <a:t>Волховхлеб</a:t>
          </a:r>
          <a:r>
            <a:rPr lang="ru-RU" sz="1100" b="0" kern="1200" dirty="0" smtClean="0">
              <a:latin typeface="Tahoma" pitchFamily="34" charset="0"/>
              <a:cs typeface="Tahoma" pitchFamily="34" charset="0"/>
            </a:rPr>
            <a:t> и др.);</a:t>
          </a:r>
          <a:endParaRPr lang="ru-RU" sz="1100" b="1" kern="1200" dirty="0">
            <a:latin typeface="Tahoma" pitchFamily="34" charset="0"/>
            <a:cs typeface="Tahoma" pitchFamily="34" charset="0"/>
          </a:endParaRPr>
        </a:p>
      </dsp:txBody>
      <dsp:txXfrm>
        <a:off x="4512105" y="3633447"/>
        <a:ext cx="4632899" cy="1695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0538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0538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977F06EC-B56C-41FB-82CE-DA44C501728E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18510"/>
            <a:ext cx="2880995" cy="49053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917" y="9318510"/>
            <a:ext cx="2880995" cy="49053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735D24E3-7DBF-4305-ABF5-BDCAC6EBA4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404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0538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90538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3946ED88-F985-4EF6-A4B6-5FD5AA165CF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0" y="735013"/>
            <a:ext cx="5314950" cy="3679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60107"/>
            <a:ext cx="5318760" cy="4414838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18510"/>
            <a:ext cx="2880995" cy="49053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7" y="9318510"/>
            <a:ext cx="2880995" cy="49053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82A854A5-FF11-4460-AF9E-382C18F1A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99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854A5-FF11-4460-AF9E-382C18F1A2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8338" y="736600"/>
            <a:ext cx="5311775" cy="36782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AADF-3FDC-4FA2-9E67-1DD5CD8D763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56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8338" y="736600"/>
            <a:ext cx="5311775" cy="36782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AADF-3FDC-4FA2-9E67-1DD5CD8D763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569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8338" y="736600"/>
            <a:ext cx="5311775" cy="36782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AADF-3FDC-4FA2-9E67-1DD5CD8D763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56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854A5-FF11-4460-AF9E-382C18F1A29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Центр прикладных исследований и разработок НИУ ВШЭ - Санкт-Петербург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14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80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728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43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34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422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2906" y="1600204"/>
            <a:ext cx="796779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585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55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0"/>
            <a:ext cx="99438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74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2906" y="1600204"/>
            <a:ext cx="796779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30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6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0" y="365126"/>
            <a:ext cx="8543925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9405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2906" y="1600204"/>
            <a:ext cx="39004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496" y="1600204"/>
            <a:ext cx="390220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75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676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904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226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50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07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2906" y="1600204"/>
            <a:ext cx="796779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258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21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9663" y="-27384"/>
            <a:ext cx="9915662" cy="360040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6"/>
          <p:cNvSpPr/>
          <p:nvPr userDrawn="1"/>
        </p:nvSpPr>
        <p:spPr>
          <a:xfrm>
            <a:off x="-9663" y="-27384"/>
            <a:ext cx="9915662" cy="360040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bg1"/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99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1139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243638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Центр прикладных исследований и разработок НИУ ВШЭ - Санкт-Петербург</a:t>
            </a:r>
            <a:endParaRPr lang="en-US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9300" y="6243638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069A8F-3F0F-4B97-970F-347745CAE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6717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85800"/>
            <a:ext cx="8915400" cy="914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752600"/>
            <a:ext cx="89154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Центр прикладных исследований и разработок НИУ ВШЭ - Санкт-Петербург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9A73-A500-754A-9245-D582EB08E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74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0"/>
            <a:ext cx="99438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11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2906" y="1600204"/>
            <a:ext cx="796779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58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08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2906" y="1600204"/>
            <a:ext cx="39004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496" y="1600204"/>
            <a:ext cx="390220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72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82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4" r:id="rId3"/>
    <p:sldLayoutId id="2147483696" r:id="rId4"/>
    <p:sldLayoutId id="214748369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52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r>
              <a:rPr lang="ru-RU" smtClean="0">
                <a:solidFill>
                  <a:prstClr val="black"/>
                </a:solidFill>
              </a:rPr>
              <a:t>Центр прикладных исследований и разработок НИУ ВШЭ - Санкт-Петербург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277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uldakova_i@ipp.spb.ru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75659" y="1916832"/>
            <a:ext cx="9906000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220094"/>
            <a:ext cx="9906000" cy="1296144"/>
          </a:xfrm>
          <a:prstGeom prst="rect">
            <a:avLst/>
          </a:prstGeom>
        </p:spPr>
        <p:txBody>
          <a:bodyPr lIns="101919" tIns="50960" rIns="101919" bIns="5096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http://www.hse.ru/data/2014/07/30/1311496998/logo_hse_filials_cmyk_sp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4" y="374322"/>
            <a:ext cx="5177960" cy="75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4560" y="2266712"/>
            <a:ext cx="780086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/>
                <a:cs typeface="Tahoma"/>
              </a:rPr>
              <a:t>Анализ мер поддержки малого и среднего предпринимательства в Ленинградской области</a:t>
            </a: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latin typeface="Tahoma"/>
                <a:cs typeface="Tahoma"/>
              </a:rPr>
              <a:t>в рамках НИР: «Разработка </a:t>
            </a:r>
            <a:r>
              <a:rPr lang="ru-RU" sz="1600" b="1" dirty="0">
                <a:latin typeface="Tahoma"/>
                <a:cs typeface="Tahoma"/>
              </a:rPr>
              <a:t>Стратегии малого и среднего предпринимательства в Ленинградской области до 2030 года»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00472" y="5877272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Санкт-Петербург, 2016 г.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1141" y="116634"/>
            <a:ext cx="2418269" cy="12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30575" y="3645024"/>
            <a:ext cx="7488832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26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906000" cy="471587"/>
          </a:xfrm>
          <a:prstGeom prst="rect">
            <a:avLst/>
          </a:prstGeom>
        </p:spPr>
        <p:txBody>
          <a:bodyPr/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бизнес-инкубаторов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472" y="476672"/>
            <a:ext cx="921702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Бизнес-инкубаторы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 наибольшей плотностью размещения субъектов МСП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56" y="836713"/>
            <a:ext cx="57606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89104" y="836712"/>
            <a:ext cx="37444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Наименьшая плотность размещения рабочих мест: </a:t>
            </a:r>
            <a:r>
              <a:rPr lang="ru-RU" sz="1300" b="1" dirty="0" err="1" smtClean="0">
                <a:latin typeface="Tahoma" pitchFamily="34" charset="0"/>
                <a:cs typeface="Tahoma" pitchFamily="34" charset="0"/>
              </a:rPr>
              <a:t>Лодейнопольский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 муниципальный район (</a:t>
            </a:r>
            <a:r>
              <a:rPr lang="ru-RU" sz="1300" b="1" dirty="0" err="1" smtClean="0">
                <a:latin typeface="Tahoma" pitchFamily="34" charset="0"/>
                <a:cs typeface="Tahoma" pitchFamily="34" charset="0"/>
              </a:rPr>
              <a:t>Лодейнопольский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 фонд поддержки предпринимательства и </a:t>
            </a:r>
            <a:r>
              <a:rPr lang="ru-RU" sz="1300" b="1" dirty="0" err="1" smtClean="0">
                <a:latin typeface="Tahoma" pitchFamily="34" charset="0"/>
                <a:cs typeface="Tahoma" pitchFamily="34" charset="0"/>
              </a:rPr>
              <a:t>сельхозтоваропроизводителей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 "Содействие") </a:t>
            </a:r>
          </a:p>
          <a:p>
            <a:pPr>
              <a:spcAft>
                <a:spcPts val="600"/>
              </a:spcAft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Резидентом </a:t>
            </a:r>
            <a:r>
              <a:rPr lang="ru-RU" sz="1300" b="1" dirty="0" err="1" smtClean="0">
                <a:latin typeface="Tahoma" pitchFamily="34" charset="0"/>
                <a:cs typeface="Tahoma" pitchFamily="34" charset="0"/>
              </a:rPr>
              <a:t>бизнес-инкубатора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 общей площадью 549,8 м2 является всего 1 субъект МСП, создающий 1 рабочее место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73080" y="3212976"/>
            <a:ext cx="4032448" cy="1872208"/>
          </a:xfrm>
          <a:prstGeom prst="roundRect">
            <a:avLst>
              <a:gd name="adj" fmla="val 12029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/>
            <a:r>
              <a:rPr lang="ru-RU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Самые крупные </a:t>
            </a:r>
            <a:r>
              <a:rPr lang="ru-RU" sz="13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бизнес-инкубаторы</a:t>
            </a:r>
            <a:r>
              <a:rPr lang="ru-RU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3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Волховский</a:t>
            </a:r>
            <a:r>
              <a:rPr lang="ru-RU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Гатчинский, </a:t>
            </a:r>
            <a:r>
              <a:rPr lang="ru-RU" sz="13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Сосновоборский</a:t>
            </a:r>
            <a:r>
              <a:rPr lang="ru-RU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которые могут претендовать на господдержку, не являются наиболее загруженными. Поддержка </a:t>
            </a:r>
            <a:r>
              <a:rPr lang="ru-RU" sz="13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бизнес-инкубаторов</a:t>
            </a:r>
            <a:r>
              <a:rPr lang="ru-RU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должна быть «адресной» ориентированной на востребованность у МСП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472" y="5373216"/>
            <a:ext cx="9505056" cy="1182502"/>
          </a:xfrm>
          <a:prstGeom prst="roundRect">
            <a:avLst>
              <a:gd name="adj" fmla="val 12029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Ключевая проблема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отсутствие налаженного раздельного учета по показателям деятельности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бизнес-инкубаторов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действующих на базе других юридических лиц, в том числе их финансово-хозяйственной деятельности, что затрудняет оценку эффективности </a:t>
            </a:r>
          </a:p>
        </p:txBody>
      </p:sp>
    </p:spTree>
    <p:extLst>
      <p:ext uri="{BB962C8B-B14F-4D97-AF65-F5344CB8AC3E}">
        <p14:creationId xmlns:p14="http://schemas.microsoft.com/office/powerpoint/2010/main" xmlns="" val="1921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78" y="-24"/>
            <a:ext cx="9539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2700">
              <a:spcBef>
                <a:spcPct val="0"/>
              </a:spcBef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 по оценке эффективности инновационной инфраструктуры МСП </a:t>
            </a:r>
          </a:p>
          <a:p>
            <a:pPr marL="0" lvl="1" indent="12700">
              <a:spcBef>
                <a:spcPct val="0"/>
              </a:spcBef>
            </a:pP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88904" y="836712"/>
            <a:ext cx="2952328" cy="19442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Величина затрат на технологические инновации </a:t>
            </a:r>
            <a:r>
              <a:rPr lang="ru-RU" sz="1400" smtClean="0">
                <a:latin typeface="Tahoma" pitchFamily="34" charset="0"/>
                <a:cs typeface="Tahoma" pitchFamily="34" charset="0"/>
              </a:rPr>
              <a:t>в Ленобласти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 реальном выражении снизилась за 2011-2015 гг. на 51% (в 2015 году величина затрат номинально равна затратам 2011 г.)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45088" y="2924944"/>
            <a:ext cx="4032448" cy="1800200"/>
          </a:xfrm>
          <a:prstGeom prst="roundRect">
            <a:avLst/>
          </a:prstGeom>
          <a:solidFill>
            <a:srgbClr val="3B4A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Успешные результаты в области инновационного развития показывают областные предприятия и научные организации, участвующие в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Фармкластере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СПб и ЛО (27 организаций) – рост выручки (134%), производительности труда (120%) к уровню 2013 г.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8464" y="836712"/>
            <a:ext cx="3744416" cy="194421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Уровень инновационного развития региона  невысок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(58 место в РФ в 2015 г., НИУ ВШЭ)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Для поддержки инновационных субъектов МСП используется областная и муниципальная инфраструктура поддержки МСП общего назначения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80792" y="2924944"/>
            <a:ext cx="2448272" cy="18002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Средняя ежегодная отгрузка инновационной продукции субъектами малого бизнеса в Ленобласти (28,7 млн руб.) ниже уровня Санкт-Петербурга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(более 736 млн руб.)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01072" y="4941168"/>
            <a:ext cx="4176464" cy="172819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Развитие проектов по поддержке малых инновационных предприятий должно осуществляться на основе экономической целесообразности поддержки, прозрачности форм отчетности,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верифицируемости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результатов для экономики и социальной сферы Ленинградской области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8464" y="4941168"/>
            <a:ext cx="5256584" cy="172819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Основной инновационного процесса в области являются средние и крупные предприятия.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По данным РВК в российских условиях наиболее выгодным для экономики решением в области инноваций является поддержка крупных/средних компаний (путь Японии и Ю.Кореи) нежели поддержка массы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стартапов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(путь США и Европы)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29264" y="836712"/>
            <a:ext cx="2376264" cy="194421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Доля субъектов МСП в отгрузке инновационной продукции, товаров и услуг статистически незначима – в среднем около 0,27% от областного уровня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8464" y="2924944"/>
            <a:ext cx="2736304" cy="1800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Эффективность вложений в технологические инновации в области не превысила 1,1 рубля в разрезе отгрузки инновационной продукции на рубль вложений (2015 г.)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229661"/>
      </p:ext>
    </p:extLst>
  </p:cSld>
  <p:clrMapOvr>
    <a:masterClrMapping/>
  </p:clrMapOvr>
  <p:transition advTm="18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906000" cy="471587"/>
          </a:xfrm>
          <a:prstGeom prst="rect">
            <a:avLst/>
          </a:prstGeom>
        </p:spPr>
        <p:txBody>
          <a:bodyPr/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Сравнительный анализ эффективности мер 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подпрограммы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поддержки МСП в Ленобласти на региональном и муниципальном уровне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6655" y="1052736"/>
            <a:ext cx="9572692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2015 года:</a:t>
            </a:r>
          </a:p>
          <a:p>
            <a:pPr marL="228600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уровень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высокая эффективность (выполнено 6 из 7 основных мероприятий, 35 из 36 мероприятий). Финансирование – 85,5% от плана.</a:t>
            </a:r>
          </a:p>
          <a:p>
            <a:pPr marL="228600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уровень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высокая эффективность – в 13 районах, средняя – в 3, </a:t>
            </a:r>
          </a:p>
          <a:p>
            <a:pPr marL="228600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– в 1 (Всеволожский), неполные данные для оценки – 1 район (Выборгский)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654" y="2420888"/>
            <a:ext cx="9572692" cy="8726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Возможные причины высоких степеней достижения показателей на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и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уровнях:</a:t>
            </a:r>
          </a:p>
          <a:p>
            <a:pPr marL="228600">
              <a:buFont typeface="Wingdings" pitchFamily="2" charset="2"/>
              <a:buChar char="Ø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искусственное занижение целевых значений, </a:t>
            </a:r>
          </a:p>
          <a:p>
            <a:pPr marL="228600">
              <a:buFont typeface="Wingdings" pitchFamily="2" charset="2"/>
              <a:buChar char="Ø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однозначна связь между планируемыми мероприятиями и оцениваемыми показателями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654" y="3356992"/>
            <a:ext cx="9572692" cy="1508178"/>
          </a:xfrm>
          <a:prstGeom prst="roundRect">
            <a:avLst>
              <a:gd name="adj" fmla="val 11732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Факторы, влияющие на сопоставимость оценок эффективности на региональном и муниципальном уровне:</a:t>
            </a:r>
          </a:p>
          <a:p>
            <a:pPr marL="228600">
              <a:buFont typeface="Wingdings" pitchFamily="2" charset="2"/>
              <a:buChar char="Ø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Различия в системах показателей,</a:t>
            </a:r>
          </a:p>
          <a:p>
            <a:pPr marL="228600">
              <a:buFont typeface="Wingdings" pitchFamily="2" charset="2"/>
              <a:buChar char="Ø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финансовых ресурсов, предоставленных из бюджетов вышестоящих уровней, на уровне муниципальных образований,</a:t>
            </a:r>
          </a:p>
          <a:p>
            <a:pPr marL="228600">
              <a:buFont typeface="Wingdings" pitchFamily="2" charset="2"/>
              <a:buChar char="Ø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Различия в подходах к методикам оценки уровня эффективности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6654" y="4941168"/>
            <a:ext cx="9572692" cy="7858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в ряде отчетов МР сведений о достигнутых целевых значениях показателей, выводы об эффективности программ строятся на исполнении финансирования, без привязки к результатам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1712" y="5805264"/>
            <a:ext cx="9577634" cy="7858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проводится оценка эффективности по соотношению «результат – затраты», т.е. не измеряются показатели вида «Затраты на [достигнутый результат, например, число оказанных услуг субъектам МСП], в рублях на 1 ед. продукта»</a:t>
            </a:r>
          </a:p>
        </p:txBody>
      </p:sp>
    </p:spTree>
    <p:extLst>
      <p:ext uri="{BB962C8B-B14F-4D97-AF65-F5344CB8AC3E}">
        <p14:creationId xmlns:p14="http://schemas.microsoft.com/office/powerpoint/2010/main" xmlns="" val="1921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01008"/>
            <a:ext cx="574508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906000" cy="471587"/>
          </a:xfrm>
          <a:prstGeom prst="rect">
            <a:avLst/>
          </a:prstGeom>
        </p:spPr>
        <p:txBody>
          <a:bodyPr/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мер поддержки для субъектов МСП 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среднем по РФ, по данным Минэкономразвития РФ)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464" y="764704"/>
            <a:ext cx="9577064" cy="1130468"/>
          </a:xfrm>
          <a:prstGeom prst="roundRect">
            <a:avLst>
              <a:gd name="adj" fmla="val 7505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Совокупный ежегодный эффект:</a:t>
            </a:r>
          </a:p>
          <a:p>
            <a:pPr marL="228600">
              <a:buFont typeface="Wingdings" pitchFamily="2" charset="2"/>
              <a:buChar char="Ø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 прироста выручки МСП с поддержкой выше на 5,7%</a:t>
            </a:r>
          </a:p>
          <a:p>
            <a:pPr marL="228600">
              <a:buFont typeface="Wingdings" pitchFamily="2" charset="2"/>
              <a:buChar char="Ø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 ВВП на 1 вложенный рубль составляет 27,6 руб.</a:t>
            </a:r>
          </a:p>
          <a:p>
            <a:pPr marL="228600">
              <a:buFont typeface="Wingdings" pitchFamily="2" charset="2"/>
              <a:buChar char="Ø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потраченный в рамках программы финансовой поддержки Минэкономразвития РФ рубль возвращает в бюджет 7 рублей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464" y="1988840"/>
            <a:ext cx="9577064" cy="1152128"/>
          </a:xfrm>
          <a:prstGeom prst="roundRect">
            <a:avLst>
              <a:gd name="adj" fmla="val 7079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228600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Наибольшее влияние – на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микропредприятия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для средних положительный эффект виден через 2-3 года</a:t>
            </a:r>
          </a:p>
          <a:p>
            <a:pPr marL="228600"/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Оптимальное соотношение объема поддержки и выручки МСП:</a:t>
            </a:r>
          </a:p>
          <a:p>
            <a:pPr marL="22860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микропредприятий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30% (прямая зависимость – каждый след. рубль дает положительный эффект), </a:t>
            </a:r>
          </a:p>
          <a:p>
            <a:pPr marL="22860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малых предприятий – 15% (эффект убывающей полезности),</a:t>
            </a:r>
          </a:p>
          <a:p>
            <a:pPr marL="22860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средних предприятий – не выявлено статистически значимое соотношение.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45088" y="3212976"/>
            <a:ext cx="3960440" cy="3528392"/>
          </a:xfrm>
          <a:prstGeom prst="roundRect">
            <a:avLst>
              <a:gd name="adj" fmla="val 3873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228600"/>
            <a:r>
              <a:rPr lang="ru-RU" sz="145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Ленинградской области в 2015 г. </a:t>
            </a:r>
          </a:p>
          <a:p>
            <a:pPr marL="228600"/>
            <a:r>
              <a:rPr lang="ru-RU" sz="145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структуре финансирования подпрограммы развития субъектов МСП </a:t>
            </a:r>
            <a:endParaRPr lang="en-US" sz="145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/>
            <a:r>
              <a:rPr lang="ru-RU" sz="145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 средств (</a:t>
            </a:r>
            <a:r>
              <a:rPr lang="ru-RU" sz="145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федеральный+</a:t>
            </a:r>
            <a:r>
              <a:rPr lang="ru-RU" sz="145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5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областной+местные</a:t>
            </a:r>
            <a:r>
              <a:rPr lang="ru-RU" sz="145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бюджеты) </a:t>
            </a:r>
            <a:r>
              <a:rPr lang="ru-RU" sz="145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предоставление субсидий субъектам МСП, при этом данный вид поддержки менее эффективен. Доля консолидированного бюджета ЛО в общем объеме субсидий – </a:t>
            </a:r>
            <a:r>
              <a:rPr lang="ru-RU" sz="145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39,3%</a:t>
            </a:r>
          </a:p>
          <a:p>
            <a:pPr marL="228600" algn="ctr"/>
            <a:endParaRPr lang="ru-RU" sz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/>
            <a:r>
              <a:rPr lang="ru-RU" sz="145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сосредоточиться на мерах, дающих максимальный эффект для МСП – консультационной поддержке, в т.ч. в рамках деятельности организаций инфраструктуры поддержки.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1921702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906000" cy="471587"/>
          </a:xfrm>
          <a:prstGeom prst="rect">
            <a:avLst/>
          </a:prstGeom>
        </p:spPr>
        <p:txBody>
          <a:bodyPr/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видов (номенклатуры) оказываемых организациями инфраструктуры поддержки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услуг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6654" y="857232"/>
            <a:ext cx="9572692" cy="14287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/>
            <a:r>
              <a:rPr lang="ru-RU" sz="17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Не выделяется специализированная инфраструктура поддержки </a:t>
            </a:r>
            <a:r>
              <a:rPr lang="ru-RU" sz="1700" b="1" dirty="0" err="1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сельхозтоваропроизводителей</a:t>
            </a:r>
            <a:r>
              <a:rPr lang="ru-RU" sz="17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. Консультирование субъектов МСП в сфере АПК осуществляется в общем порядке. </a:t>
            </a:r>
          </a:p>
          <a:p>
            <a:pPr marL="72000"/>
            <a:r>
              <a:rPr lang="ru-RU" sz="17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Требуется обеспечить возможность компетентного консультирования в данной сфере на базе действующих организаций инфраструктуры поддержки.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6654" y="2571744"/>
            <a:ext cx="9572692" cy="2000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/>
            <a:r>
              <a:rPr lang="ru-RU" sz="1700" b="1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Основная проблема </a:t>
            </a:r>
            <a:r>
              <a:rPr lang="ru-RU" sz="17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– отсутствие единой номенклатуры по видам услуг и перечню услуг внутри укрупненных групп. Ряд организаций детализирует только до уровня групп (пример: бухгалтерские услуг), ряд – до конкретных операций (пример: консультирование по оформлению счета, консультирование по оформлению счета-фактуры и т.д.). Многообразие формулировок затрудняет возможность точных выводов об оказываемых услугах.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092" y="4857760"/>
            <a:ext cx="9501254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/>
            <a:r>
              <a:rPr lang="ru-RU" sz="17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Рекомендуется систематизация номенклатуры оказываемых услуг, в т.ч. определение, какие услуги допустимо оказывать на платной основе, какие только безвозмездно, для упорядочения и контроля деятельности организаций инфраструктуры поддержки субъектов МСП.</a:t>
            </a:r>
          </a:p>
        </p:txBody>
      </p:sp>
    </p:spTree>
    <p:extLst>
      <p:ext uri="{BB962C8B-B14F-4D97-AF65-F5344CB8AC3E}">
        <p14:creationId xmlns:p14="http://schemas.microsoft.com/office/powerpoint/2010/main" xmlns="" val="1921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906000" cy="471587"/>
          </a:xfrm>
          <a:prstGeom prst="rect">
            <a:avLst/>
          </a:prstGeom>
        </p:spPr>
        <p:txBody>
          <a:bodyPr/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эффективности функционирования инфраструктуры поддержки МСП в Ленинградской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463" y="692696"/>
            <a:ext cx="8652961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эффективности деятельности организаций инфраструктуры поддержки по параметру: Соотношение расходов организаций (заработной платы сотрудников) к достигнутому эффекту от деятельности – количеству новых рабочих мест, созданных в МСП.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28864" y="1427912"/>
          <a:ext cx="5976663" cy="5329415"/>
        </p:xfrm>
        <a:graphic>
          <a:graphicData uri="http://schemas.openxmlformats.org/drawingml/2006/table">
            <a:tbl>
              <a:tblPr/>
              <a:tblGrid>
                <a:gridCol w="272579"/>
                <a:gridCol w="5128021"/>
                <a:gridCol w="576063"/>
              </a:tblGrid>
              <a:tr h="29058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МКУ "Центр развития малого бизнеса и потребительского рынка" МО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Кингисеппский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МР" ЛО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360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42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МБУ "Центр поддержки предпринимательства г. Кировска"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112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1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Ломоносовский фонд устойчивого развития "Бизнес-центр"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69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Фонд "Муниципальный Центр поддержки предпринимательства" (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Тосненский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р-н)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229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Муниципальный фонд поддержки развития экономики и предпринимательства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Лужского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района "Социально-деловой Центр" (в т.ч. АНО "Ресурсный центр "ВЕРА")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229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Муниципальный фонд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Ивангородский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центр устойчивого развития" (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Кингисеппский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р-н)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29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Фонд поддержки малого и среднего предпринимательства МО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Сланцевского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МР ЛО "Социально-деловой центр"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219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364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Сосновоборский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муниципальный фонд поддержки малого предпринимательства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45*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Гатчинский городской Фонд поддержки малого и среднего предпринимательства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592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Фонд поддержки малого бизнеса Кировского района Ленинградской области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101*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Подпорожский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Фонд развития экономики и предпринимательства "Центр Делового Сотрудничества"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83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364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АНО "Технопарк Университетский" (Волховский р-н)</a:t>
                      </a:r>
                      <a:endParaRPr lang="ru-RU" sz="800" b="1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22*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Фонд поддержки малого и среднего предпринимательства МО "Город Всеволожск" Всеволожского МР ЛО "Центр поддержки"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70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42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Фонд поддержки малого и среднего предпринимательства МО "Всеволожский МР" ЛО "Социально-деловой центр"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69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8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АНО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Волховский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бизнес-инкубатор"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96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669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АНО "Учебно-деловой центр" (Тихвинский р-н)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33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8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Лодейнопольский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фонд поддержки предпринимательства и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сельхозтоваропроизводителей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"Содействие"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127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85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Некоммерческая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микрофинансовая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организация "Фонд поддержки предпринимательства МО "Город Пикалево" (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Бокситогорский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р-н)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60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"Муниципальный Фонд поддержки малого и среднего предпринимательства" Гатчинского района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63*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85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Муниципальный фонд поддержки сельского развития и малого предпринимательства МО "Выборгский район" ЛО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30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5" marR="30785" marT="6901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Фонд "Развития и поддержки малого, среднего бизнеса МО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Приозерский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МР"</a:t>
                      </a:r>
                      <a:endParaRPr lang="ru-RU" sz="8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39</a:t>
                      </a:r>
                      <a:endParaRPr lang="ru-RU" sz="1000" b="1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-159567" y="1340768"/>
          <a:ext cx="3960439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69424" y="469121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Число созданных рабочих мест (*-субъектов МСП),</a:t>
            </a:r>
          </a:p>
          <a:p>
            <a:pPr algn="ctr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2013-2015 гг.</a:t>
            </a:r>
          </a:p>
        </p:txBody>
      </p:sp>
    </p:spTree>
    <p:extLst>
      <p:ext uri="{BB962C8B-B14F-4D97-AF65-F5344CB8AC3E}">
        <p14:creationId xmlns:p14="http://schemas.microsoft.com/office/powerpoint/2010/main" xmlns="" val="1921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906000" cy="471587"/>
          </a:xfrm>
          <a:prstGeom prst="rect">
            <a:avLst/>
          </a:prstGeom>
        </p:spPr>
        <p:txBody>
          <a:bodyPr/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 о состоянии и эффективности функционирования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инфраструктуры поддержки МСП в Ленинградской области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908720"/>
            <a:ext cx="9649072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>
              <a:spcAft>
                <a:spcPts val="1200"/>
              </a:spcAft>
            </a:pPr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Наиболее эффективную </a:t>
            </a:r>
            <a:r>
              <a:rPr lang="ru-RU" sz="13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работу</a:t>
            </a:r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 части соотношения затрат и результата показало учреждение Кингисеппского района - МКУ «Центр развития малого бизнеса и потребительского рынка» МО «</a:t>
            </a:r>
            <a:r>
              <a:rPr lang="ru-RU" sz="1300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Кингисеппский</a:t>
            </a:r>
            <a:r>
              <a:rPr lang="ru-RU" sz="13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МР» ЛО. За 2013-2015 гг. помогли созданию более 240 новых бизнесов на 360 рабочих мест, более чем в два раза нарастили объем консультирования и др.услуг.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464" y="1988840"/>
            <a:ext cx="9649072" cy="1584176"/>
          </a:xfrm>
          <a:prstGeom prst="roundRect">
            <a:avLst>
              <a:gd name="adj" fmla="val 1185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Наименее эффективную </a:t>
            </a:r>
            <a:r>
              <a:rPr lang="ru-RU" sz="13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работу в части соотношения затрат и результата показали :</a:t>
            </a:r>
          </a:p>
          <a:p>
            <a:pPr marL="108000"/>
            <a:r>
              <a:rPr lang="ru-RU" sz="13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По стоимости оказываемых услуг – Всеволожский район (Фонд поддержки МСП МО «Всеволожский МР» ЛО «Социально-деловой центр»). Стоимость 1 единицы услуг – 12097 руб.. Количество оказанных услуг – одно из самых низких при заработной плате выше средней по организациям инфраструктуры поддержки. </a:t>
            </a:r>
          </a:p>
          <a:p>
            <a:pPr marL="108000">
              <a:spcAft>
                <a:spcPts val="1200"/>
              </a:spcAft>
            </a:pPr>
            <a:r>
              <a:rPr lang="ru-RU" sz="13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По созданию новых МСП – </a:t>
            </a:r>
            <a:r>
              <a:rPr lang="ru-RU" sz="1300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Приозерский</a:t>
            </a:r>
            <a:r>
              <a:rPr lang="ru-RU" sz="13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район (Фонд "Развития и поддержки малого, среднего бизнеса МО </a:t>
            </a:r>
            <a:r>
              <a:rPr lang="ru-RU" sz="1300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Приозерский</a:t>
            </a:r>
            <a:r>
              <a:rPr lang="ru-RU" sz="13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МР». При его поддержке создано в 2013-2015 гг. только 28 новых СМП, объем услуг в 2 раза сократился при растущем фонде оплаты труда.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464" y="3645024"/>
            <a:ext cx="964907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>
              <a:spcAft>
                <a:spcPts val="1200"/>
              </a:spcAft>
            </a:pPr>
            <a:r>
              <a:rPr lang="ru-RU" sz="13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Большая разница в показателях затрат на единицу результата между лучшим и худшим указывает на отсутствие единства подходов к работе инфраструктуры поддержки и критериям оценки результатов, существенных отличиях в квалификации персонала и качестве бизнес-процессов, различной степени активности организаций по вовлечению населения в легальную предпринимательскую деятельность.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8464" y="4581128"/>
            <a:ext cx="9649072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ru-RU" sz="13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Деятельность инфраструктурных организация поддержки МСП в значительной мере непрозрачна и неподотчетна. Учета и статистики деятельности в должной мере не ведется, треть организаций (10) не представили достаточных данных для расчета эффективности деятельности.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464" y="5301208"/>
            <a:ext cx="9649072" cy="14847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Необходимо:</a:t>
            </a:r>
          </a:p>
          <a:p>
            <a:pPr marL="10800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Формирование комплексной системы оценки эффективности деятельности организаций инфраструктуры поддержки,</a:t>
            </a:r>
          </a:p>
          <a:p>
            <a:pPr marL="10800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Обеспечения единства подхода к регламентации деятельности организаций в части формирования унифицированного перечня услуг</a:t>
            </a:r>
          </a:p>
          <a:p>
            <a:pPr marL="10800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Обеспечение единства подхода к учету количества услуг и т.д.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20688"/>
            <a:ext cx="990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Выводы следует понимать в контексте выявленных проблем с сопоставимостью данных по номенклатуре услуг и затрат</a:t>
            </a:r>
          </a:p>
        </p:txBody>
      </p:sp>
    </p:spTree>
    <p:extLst>
      <p:ext uri="{BB962C8B-B14F-4D97-AF65-F5344CB8AC3E}">
        <p14:creationId xmlns:p14="http://schemas.microsoft.com/office/powerpoint/2010/main" xmlns="" val="1921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906000" cy="471587"/>
          </a:xfrm>
          <a:prstGeom prst="rect">
            <a:avLst/>
          </a:prstGeom>
        </p:spPr>
        <p:txBody>
          <a:bodyPr/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 поддержки в сравнении с др. регионами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463" y="404664"/>
            <a:ext cx="9673075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Низкий объем инвестиций в основной капитал – проблема Ленинградской области по сравнению с др. регионами в сфере развития субъектов МСП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28464" y="1196753"/>
          <a:ext cx="5886450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33120" y="1196752"/>
            <a:ext cx="37444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Действующие и вновь создаваемые субъекты МСП предпочитают создавать бизнесы в отраслях, не требующих </a:t>
            </a:r>
            <a:r>
              <a:rPr lang="ru-RU" sz="1300" b="1" dirty="0" err="1" smtClean="0">
                <a:latin typeface="Tahoma" pitchFamily="34" charset="0"/>
                <a:cs typeface="Tahoma" pitchFamily="34" charset="0"/>
              </a:rPr>
              <a:t>кап.вложений</a:t>
            </a:r>
            <a:endParaRPr lang="ru-RU" sz="1300" b="1" dirty="0" smtClean="0">
              <a:latin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Росстат: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в Ленобласти 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доля 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предприятий с видами </a:t>
            </a:r>
            <a:r>
              <a:rPr lang="ru-RU" sz="1300" dirty="0" err="1" smtClean="0">
                <a:latin typeface="Tahoma" pitchFamily="34" charset="0"/>
                <a:cs typeface="Tahoma" pitchFamily="34" charset="0"/>
              </a:rPr>
              <a:t>деят-ти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«опт. и </a:t>
            </a:r>
            <a:r>
              <a:rPr lang="ru-RU" sz="1300" dirty="0" err="1" smtClean="0">
                <a:latin typeface="Tahoma" pitchFamily="34" charset="0"/>
                <a:cs typeface="Tahoma" pitchFamily="34" charset="0"/>
              </a:rPr>
              <a:t>розн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 торговля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», «ремонт а/т средств, бытовых изделий, предметов личного пользования», «операции и </a:t>
            </a:r>
            <a:r>
              <a:rPr lang="ru-RU" sz="1300" dirty="0" err="1" smtClean="0">
                <a:latin typeface="Tahoma" pitchFamily="34" charset="0"/>
                <a:cs typeface="Tahoma" pitchFamily="34" charset="0"/>
              </a:rPr>
              <a:t>недвиж.имущ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., аренда и предоставление услуг» 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47,6%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 (в РФ – 59%)</a:t>
            </a:r>
            <a:endParaRPr lang="ru-RU" sz="13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464" y="3717032"/>
            <a:ext cx="9649072" cy="2926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>
              <a:spcAft>
                <a:spcPts val="1200"/>
              </a:spcAft>
            </a:pPr>
            <a:r>
              <a:rPr lang="ru-RU" sz="15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 условиях приоритетности развития экономики эффективная деятельность организаций инфраструктуры поддержки должна быть направлена на стимулирование и предоставление возможностей для открытия бизнесов в отраслях производства и отраслях с высокой добавленной стоимостью. </a:t>
            </a:r>
          </a:p>
          <a:p>
            <a:pPr marL="108000">
              <a:spcAft>
                <a:spcPts val="1200"/>
              </a:spcAft>
            </a:pPr>
            <a:r>
              <a:rPr lang="ru-RU" sz="15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Возможные меры поддержки: </a:t>
            </a:r>
          </a:p>
          <a:p>
            <a:pPr marL="1080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5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содействие производственной кооперации с крупным бизнесом и корпорациями,</a:t>
            </a:r>
          </a:p>
          <a:p>
            <a:pPr marL="1080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5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поддержка инвестирования (финансовая поддержка, налоговые льготы  и т.д.), </a:t>
            </a:r>
          </a:p>
          <a:p>
            <a:pPr marL="1080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5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имущественная поддержка, </a:t>
            </a:r>
          </a:p>
          <a:p>
            <a:pPr marL="1080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5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содействие в получении доступа к ресурсам (электричество, газ и т.д.)</a:t>
            </a:r>
          </a:p>
        </p:txBody>
      </p:sp>
    </p:spTree>
    <p:extLst>
      <p:ext uri="{BB962C8B-B14F-4D97-AF65-F5344CB8AC3E}">
        <p14:creationId xmlns:p14="http://schemas.microsoft.com/office/powerpoint/2010/main" xmlns="" val="1921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906000" cy="471587"/>
          </a:xfrm>
          <a:prstGeom prst="rect">
            <a:avLst/>
          </a:prstGeom>
        </p:spPr>
        <p:txBody>
          <a:bodyPr/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экономическая модель в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сфере видов деятельности МСП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</a:t>
            </a:r>
            <a:r>
              <a:rPr lang="ru-RU" sz="2000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примере моногорода Сясьстрой)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44488" y="836712"/>
          <a:ext cx="94174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ая выноска 10"/>
          <p:cNvSpPr/>
          <p:nvPr/>
        </p:nvSpPr>
        <p:spPr>
          <a:xfrm>
            <a:off x="200471" y="3877145"/>
            <a:ext cx="2480613" cy="1640088"/>
          </a:xfrm>
          <a:prstGeom prst="wedgeRectCallout">
            <a:avLst>
              <a:gd name="adj1" fmla="val 50276"/>
              <a:gd name="adj2" fmla="val 69462"/>
            </a:avLst>
          </a:prstGeom>
          <a:solidFill>
            <a:schemeClr val="accent6">
              <a:lumMod val="20000"/>
              <a:lumOff val="80000"/>
              <a:alpha val="83000"/>
            </a:schemeClr>
          </a:solidFill>
          <a:ln>
            <a:solidFill>
              <a:srgbClr val="025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Экономическое ядро поселения, новые импульсы к развитию сложившихся отраслей промышленности,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появление новых направлений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00472" y="857232"/>
            <a:ext cx="2395074" cy="1275624"/>
          </a:xfrm>
          <a:prstGeom prst="wedgeRectCallout">
            <a:avLst>
              <a:gd name="adj1" fmla="val 48778"/>
              <a:gd name="adj2" fmla="val 67822"/>
            </a:avLst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solidFill>
              <a:srgbClr val="025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новых видов услуг, импульсы к развитию сложившихся видов услуг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38092" y="2428868"/>
            <a:ext cx="2480613" cy="1002276"/>
          </a:xfrm>
          <a:prstGeom prst="wedgeRectCallout">
            <a:avLst>
              <a:gd name="adj1" fmla="val 42258"/>
              <a:gd name="adj2" fmla="val 76338"/>
            </a:avLst>
          </a:prstGeom>
          <a:solidFill>
            <a:schemeClr val="accent6">
              <a:lumMod val="20000"/>
              <a:lumOff val="80000"/>
              <a:alpha val="83000"/>
            </a:schemeClr>
          </a:solidFill>
          <a:ln>
            <a:solidFill>
              <a:srgbClr val="025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Новое направление экономического развития города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75659" y="1916832"/>
            <a:ext cx="9906000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220094"/>
            <a:ext cx="9906000" cy="1296144"/>
          </a:xfrm>
          <a:prstGeom prst="rect">
            <a:avLst/>
          </a:prstGeom>
        </p:spPr>
        <p:txBody>
          <a:bodyPr lIns="101919" tIns="50960" rIns="101919" bIns="5096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http://www.hse.ru/data/2014/07/30/1311496998/logo_hse_filials_cmyk_sp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4" y="374322"/>
            <a:ext cx="5177960" cy="75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4560" y="2761764"/>
            <a:ext cx="780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/>
                <a:cs typeface="Tahoma"/>
              </a:rPr>
              <a:t>Спасибо за внимание!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00472" y="5877272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Санкт-Петербург, 2016 г.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1141" y="116634"/>
            <a:ext cx="2418269" cy="12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30575" y="3645024"/>
            <a:ext cx="7488832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4488" y="3933056"/>
            <a:ext cx="48965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Ивановский Леонид Витальевич</a:t>
            </a:r>
          </a:p>
          <a:p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</a:t>
            </a:r>
          </a:p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Отдела стратегического консалтинга</a:t>
            </a:r>
          </a:p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«Институт проблем предпринимательства»</a:t>
            </a:r>
          </a:p>
          <a:p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lvi@ipp.spb.ru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6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4"/>
            <a:ext cx="9906000" cy="792086"/>
          </a:xfrm>
        </p:spPr>
        <p:txBody>
          <a:bodyPr/>
          <a:lstStyle/>
          <a:p>
            <a:pPr indent="12700"/>
            <a:r>
              <a:rPr lang="ru-RU" sz="2400" dirty="0" smtClean="0"/>
              <a:t>В рамках анализа мер поддержки МСП рассмотрены:</a:t>
            </a:r>
            <a:endParaRPr lang="en-US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464" y="764704"/>
            <a:ext cx="9649072" cy="538609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spcAft>
                <a:spcPts val="1800"/>
              </a:spcAft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поддержки МПС на федеральном уровне, в т.ч.: </a:t>
            </a:r>
          </a:p>
          <a:p>
            <a:pPr marL="685800" lvl="1" indent="-2286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поддержки в госпрограммах РФ и иных НПА</a:t>
            </a:r>
          </a:p>
          <a:p>
            <a:pPr marL="685800" lvl="1" indent="-2286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финансирования из федерального бюджета бюджетам субъектов РФ</a:t>
            </a:r>
          </a:p>
          <a:p>
            <a:pPr marL="685800" lvl="1" indent="-2286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налогового законодательства в части поддержки МСП</a:t>
            </a:r>
          </a:p>
          <a:p>
            <a:pPr marL="685800" lvl="1" indent="-2286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мер федеральной поддержки МСП в Ленинградской области</a:t>
            </a:r>
          </a:p>
          <a:p>
            <a:pPr marL="228600" indent="-228600">
              <a:spcAft>
                <a:spcPts val="18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Меры поддержки МСП в Ленинградской области, в т.ч. оценена:</a:t>
            </a:r>
          </a:p>
          <a:p>
            <a:pPr marL="685800" lvl="1" indent="-2286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мер поддержки на региональном и муниципальном уровне</a:t>
            </a:r>
          </a:p>
          <a:p>
            <a:pPr marL="685800" lvl="1" indent="-2286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финансовых ресурсов, направляемых на субсидирование МСП</a:t>
            </a:r>
          </a:p>
          <a:p>
            <a:pPr marL="685800" lvl="1" indent="-2286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инновационной инфраструктуры МСП</a:t>
            </a:r>
          </a:p>
          <a:p>
            <a:pPr marL="685800" lvl="1" indent="-2286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 и эффективность функционирования организаций инфраструктуры поддержки МСП</a:t>
            </a:r>
          </a:p>
          <a:p>
            <a:pPr marL="228600" indent="-228600">
              <a:spcAft>
                <a:spcPts val="18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Меры поддержки в Ленинградской области в сравнении с Санкт-Петербургом.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1921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906000" cy="864094"/>
          </a:xfrm>
        </p:spPr>
        <p:txBody>
          <a:bodyPr/>
          <a:lstStyle/>
          <a:p>
            <a:pPr indent="12700"/>
            <a:r>
              <a:rPr lang="ru-RU" sz="2400" dirty="0" smtClean="0"/>
              <a:t>Ключевые выводы по результатам анализа федеральных мер поддержки МСП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2520" y="2780928"/>
            <a:ext cx="9145016" cy="400109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Политика компенсации негативных факторов вместо создания благоприятных условий 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Отсутствуют меры, направленные на обеспечение производственной кооперации малого и среднего бизнеса с крупными предприятиями и корпорациями. Необходимо стимулировать заинтересованность бизнеса к встраиванию в крупные производственные цепочки. Применение только механизма участия в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госзакупках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недостаточно.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мер в сфере обеспечения доступа к ресурсам (электричество, газ и т.д.). Проблема особенно актуальна для периферии регионов. 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мировой практике: льготы по тарифам для МСП, в РФ тарифы для бизнеса выше, чем для населения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Недостаточность налоговых льгот 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МСП о мерах поддержки организовано, но их восприятие требует специальных знаний и дополнительных затрат времени 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Слабо отражены меры по обеспечению доступа субъектов МСП к наукоемким технологиям и инновациям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520" y="836712"/>
            <a:ext cx="9145016" cy="187743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Федеральные документы содержат широкий спектр мер поддержки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Принимаются меры по расширению потенциальных участников программ поддержки (пересмотр критериев отнесения к МСП в части предельных размеров выручки) </a:t>
            </a:r>
          </a:p>
          <a:p>
            <a:pPr marL="228600" indent="-228600">
              <a:spcAft>
                <a:spcPts val="60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Основная мера – финансовая поддержка</a:t>
            </a:r>
          </a:p>
          <a:p>
            <a:pPr marL="228600" indent="-228600">
              <a:spcAft>
                <a:spcPts val="60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Наращивается объем выдачи гарантий по кредитам МСП – наиболее востребованная мера в мировой практике</a:t>
            </a:r>
          </a:p>
        </p:txBody>
      </p:sp>
      <p:pic>
        <p:nvPicPr>
          <p:cNvPr id="1028" name="Picture 4" descr="C:\Documents and Settings\buldakova\Мои документы\Мои рисунки\для презенташек инфографика\index.jpg"/>
          <p:cNvPicPr>
            <a:picLocks noChangeAspect="1" noChangeArrowheads="1"/>
          </p:cNvPicPr>
          <p:nvPr/>
        </p:nvPicPr>
        <p:blipFill>
          <a:blip r:embed="rId2" cstate="print"/>
          <a:srcRect r="55134"/>
          <a:stretch>
            <a:fillRect/>
          </a:stretch>
        </p:blipFill>
        <p:spPr bwMode="auto">
          <a:xfrm>
            <a:off x="0" y="790497"/>
            <a:ext cx="704528" cy="694287"/>
          </a:xfrm>
          <a:prstGeom prst="rect">
            <a:avLst/>
          </a:prstGeom>
          <a:noFill/>
        </p:spPr>
      </p:pic>
      <p:pic>
        <p:nvPicPr>
          <p:cNvPr id="1029" name="Picture 5" descr="C:\Documents and Settings\buldakova\Мои документы\Мои рисунки\для презенташек инфографика\index.jpg"/>
          <p:cNvPicPr>
            <a:picLocks noChangeAspect="1" noChangeArrowheads="1"/>
          </p:cNvPicPr>
          <p:nvPr/>
        </p:nvPicPr>
        <p:blipFill>
          <a:blip r:embed="rId2" cstate="print"/>
          <a:srcRect l="53839"/>
          <a:stretch>
            <a:fillRect/>
          </a:stretch>
        </p:blipFill>
        <p:spPr bwMode="auto">
          <a:xfrm>
            <a:off x="0" y="2754193"/>
            <a:ext cx="704528" cy="674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1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272482" y="980728"/>
            <a:ext cx="2448271" cy="135105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3" tIns="34202" rIns="68403" bIns="34202" rtlCol="0" anchor="ctr"/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Спецрежимы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налогообложения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72483" y="2671105"/>
            <a:ext cx="2448271" cy="1405967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025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3" tIns="34202" rIns="68403" bIns="34202"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Льготы инвесторам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72483" y="5013176"/>
            <a:ext cx="2448271" cy="14230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403" tIns="34202" rIns="68403" bIns="34202"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технологий контроля в ФНС РФ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936776" y="1141837"/>
            <a:ext cx="6768752" cy="1279051"/>
          </a:xfrm>
          <a:prstGeom prst="snip2DiagRect">
            <a:avLst/>
          </a:prstGeom>
          <a:solidFill>
            <a:schemeClr val="tx2">
              <a:lumMod val="40000"/>
              <a:lumOff val="60000"/>
              <a:alpha val="31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403" tIns="34202" rIns="68403" bIns="34202" rtlCol="0" anchor="ctr"/>
          <a:lstStyle/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С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</a:rPr>
              <a:t>2013 года </a:t>
            </a: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введена патентная система (ПСН)</a:t>
            </a:r>
            <a:endParaRPr lang="ru-RU" sz="1500" dirty="0">
              <a:solidFill>
                <a:schemeClr val="tx1"/>
              </a:solidFill>
              <a:latin typeface="Arial" pitchFamily="34" charset="0"/>
            </a:endParaRP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Введены пониженные ставки УСН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доходы-расходы (с 7% до 5%)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Налоговые каникулы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</a:rPr>
              <a:t>для начинающих </a:t>
            </a: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бизнесменов (0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</a:rPr>
              <a:t>% ставки для новых ИП на </a:t>
            </a: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2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</a:rPr>
              <a:t>года по отдельным видам </a:t>
            </a: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деятельности)</a:t>
            </a:r>
            <a:endParaRPr lang="ru-RU" sz="15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936778" y="2492896"/>
            <a:ext cx="6752465" cy="2465367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256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403" tIns="34202" rIns="68403" bIns="34202" rtlCol="0" anchor="ctr"/>
          <a:lstStyle/>
          <a:p>
            <a:pPr marL="228600" indent="-228600"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Льготные ставки налога на прибыль (13,5%-14%) для инвесторов (от 300 млн руб.), УК индустриальных парков, экспортеров информационных технологий, консолидированных групп налогоплательщиков и др.</a:t>
            </a:r>
          </a:p>
          <a:p>
            <a:pPr marL="228600" indent="-228600"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Льготы инвесторам по налогу на имущество (обнуление ставки) с ограничением периода от суммы инвестиций</a:t>
            </a:r>
          </a:p>
          <a:p>
            <a:pPr marL="228600" indent="-228600"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Территориальная дифференциация параметров льгот по налогу на прибыль и имущество для </a:t>
            </a:r>
            <a:r>
              <a:rPr lang="ru-RU" sz="1500" dirty="0" err="1" smtClean="0">
                <a:solidFill>
                  <a:schemeClr val="tx1"/>
                </a:solidFill>
                <a:latin typeface="Arial" pitchFamily="34" charset="0"/>
              </a:rPr>
              <a:t>Лодейнопольского</a:t>
            </a: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sz="1500" dirty="0" err="1" smtClean="0">
                <a:solidFill>
                  <a:schemeClr val="tx1"/>
                </a:solidFill>
                <a:latin typeface="Arial" pitchFamily="34" charset="0"/>
              </a:rPr>
              <a:t>Бокситогорского</a:t>
            </a: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sz="1500" dirty="0" err="1" smtClean="0">
                <a:solidFill>
                  <a:schemeClr val="tx1"/>
                </a:solidFill>
                <a:latin typeface="Arial" pitchFamily="34" charset="0"/>
              </a:rPr>
              <a:t>Подпорожского</a:t>
            </a: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</a:rPr>
              <a:t> районов (уменьшение размеров инвестиций для старта предоставления льгот)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936778" y="5085184"/>
            <a:ext cx="6752465" cy="1673281"/>
          </a:xfrm>
          <a:prstGeom prst="snip2DiagRect">
            <a:avLst/>
          </a:prstGeom>
          <a:solidFill>
            <a:schemeClr val="tx2">
              <a:lumMod val="40000"/>
              <a:lumOff val="60000"/>
              <a:alpha val="31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403" tIns="34202" rIns="68403" bIns="34202" rtlCol="0" anchor="ctr"/>
          <a:lstStyle/>
          <a:p>
            <a:pPr marL="228600" indent="-228600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Переход к неотвратимости наказания по налоговым преступлениям, обеспеченное изменениями в НК РФ (субсидиарная ответственность и др.), интенсивным развитием инструментов налогового контроля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т.ч. с применением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Big Data)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автоматизацией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мероприятий по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налоговым проверкам. Переход к фактическому исключению возможности «оптимизации» НДС и использования фирм-однодневок. Бизнес с оборотами свыше 250 млн автоматически находится под контролем.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4471" y="44624"/>
            <a:ext cx="9595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2700">
              <a:spcBef>
                <a:spcPct val="0"/>
              </a:spcBef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изменения в налоговом законодательстве для поддержки МСП за последние 5 лет и их практическое применение в Ленинградской области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054501"/>
      </p:ext>
    </p:extLst>
  </p:cSld>
  <p:clrMapOvr>
    <a:masterClrMapping/>
  </p:clrMapOvr>
  <p:transition advTm="18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156757" y="2123166"/>
            <a:ext cx="7676563" cy="1233826"/>
          </a:xfrm>
          <a:prstGeom prst="roundRect">
            <a:avLst>
              <a:gd name="adj" fmla="val 89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Меры поддержки </a:t>
            </a:r>
            <a:r>
              <a:rPr lang="ru-RU" sz="13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инвест.деятельности</a:t>
            </a:r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– актуальны для среднего бизнеса, включая обрабатывающие производства, в т.ч. за счет дифференциации по видам деятельности и территории размещения. Эффект выражен в росте поступлений по налогу на прибыль и экономии бизнеса на эксплуатации ОС после завершения инвестиционной стадии проекта. Данные меры оказывают влияние на восстановление инвестиций и улучшение </a:t>
            </a:r>
            <a:r>
              <a:rPr lang="ru-RU" sz="13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инвест.климата</a:t>
            </a:r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28464" y="3436410"/>
            <a:ext cx="7701205" cy="9286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lvl="0"/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Усиление и автоматизация контроля со стороны ФНС РФ – необходимость бизнеса повышать эффективность и </a:t>
            </a:r>
            <a:r>
              <a:rPr lang="ru-RU" sz="13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маржинальность</a:t>
            </a:r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бизнеса, а не искать пути налоговой оптимизации. Один из эффектов – повышение привлекательности мер гос</a:t>
            </a:r>
            <a:r>
              <a:rPr lang="ru-RU" sz="13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и </a:t>
            </a:r>
            <a:r>
              <a:rPr lang="ru-RU" sz="13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мун</a:t>
            </a:r>
            <a:r>
              <a:rPr lang="ru-RU" sz="13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поддержки </a:t>
            </a:r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МСП</a:t>
            </a:r>
            <a:r>
              <a:rPr lang="ru-RU" sz="13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 их востребованность.</a:t>
            </a:r>
            <a:endParaRPr lang="ru-RU" sz="13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8464" y="4437112"/>
            <a:ext cx="7715304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создана сбалансированная система налогообложения на </a:t>
            </a:r>
            <a:r>
              <a:rPr lang="ru-RU" sz="13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спецрежимах</a:t>
            </a:r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для МСП. Допущены ошибки при проектировании параметров ПСН. Непоследовательность политики по установлению нормативов предельного дохода на ПСН – результат: данный режим используют менее 1% ИП.</a:t>
            </a:r>
            <a:endParaRPr lang="ru-RU" sz="13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28464" y="5445224"/>
            <a:ext cx="7704856" cy="642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УСН не эффективен в кооперационных цепочках с крупными предприятиями из-за отсутствия НДС, мера работает при производстве товаров и услуг напрямую для потребительского рынка.</a:t>
            </a:r>
            <a:endParaRPr lang="ru-RU" sz="13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28464" y="6143644"/>
            <a:ext cx="7704856" cy="642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Отток предпринимателей (снижение числа ИП на 10%) из-за введения </a:t>
            </a:r>
            <a:r>
              <a:rPr lang="ru-RU" sz="13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фиксир</a:t>
            </a:r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платежей по страховым взносам в 2013 г.  Рост регистраций остановился на 2 года. Восстановление только в 2016 г. </a:t>
            </a:r>
            <a:endParaRPr lang="ru-RU" sz="13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178" y="188641"/>
            <a:ext cx="9539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2700">
              <a:spcBef>
                <a:spcPct val="0"/>
              </a:spcBef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результаты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изменений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налоговом законодательстве для поддержки МСП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464" y="989278"/>
            <a:ext cx="7735957" cy="10715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Ставки УСН доходы-расходы (для малых и микро) конкурентоспособны в рамках РФ. </a:t>
            </a:r>
          </a:p>
          <a:p>
            <a:pPr marL="108000"/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Эффект от сочетания ставок и параметров УСН - рост поступлений в бюджет и восстановление числа активных ИП</a:t>
            </a:r>
            <a:r>
              <a:rPr lang="ru-RU" sz="13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</a:t>
            </a:r>
            <a:endParaRPr lang="ru-RU" sz="1300" b="1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108000"/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Реализована </a:t>
            </a:r>
            <a:r>
              <a:rPr lang="ru-RU" sz="13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политика нулевой ставки (налоговые каникулы) по УСН для начинающих бизнесменов в производственной, социальной, научной сферах.</a:t>
            </a:r>
          </a:p>
        </p:txBody>
      </p:sp>
      <p:pic>
        <p:nvPicPr>
          <p:cNvPr id="28674" name="Picture 2" descr="&amp;Kcy;&amp;acy;&amp;rcy;&amp;tcy;&amp;icy;&amp;ncy;&amp;kcy;&amp;icy; &amp;pcy;&amp;ocy; &amp;zcy;&amp;acy;&amp;pcy;&amp;rcy;&amp;ocy;&amp;scy;&amp;ucy; &amp;ncy;&amp;acy;&amp;lcy;&amp;ocy;&amp;gcy;&amp;icy; &amp;icy; &amp;ncy;&amp;acy;&amp;lcy;&amp;ocy;&amp;gcy;&amp;ocy;&amp;ocy;&amp;bcy;&amp;lcy;&amp;ocy;&amp;zhcy;&amp;iecy;&amp;ncy;&amp;icy;&amp;iecy;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57" y="980728"/>
            <a:ext cx="1981707" cy="13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&amp;Kcy;&amp;acy;&amp;rcy;&amp;tcy;&amp;icy;&amp;ncy;&amp;kcy;&amp;icy; &amp;pcy;&amp;ocy; &amp;zcy;&amp;acy;&amp;pcy;&amp;rcy;&amp;ocy;&amp;scy;&amp;ucy; &amp;ncy;&amp;acy;&amp;lcy;&amp;ocy;&amp;gcy;&amp;icy; &amp;icy; &amp;ncy;&amp;acy;&amp;lcy;&amp;ocy;&amp;gcy;&amp;ocy;&amp;ocy;&amp;bcy;&amp;lcy;&amp;ocy;&amp;zhcy;&amp;iecy;&amp;ncy;&amp;icy;&amp;iecy;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96" y="2857496"/>
            <a:ext cx="1952604" cy="132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&amp;Kcy;&amp;acy;&amp;rcy;&amp;tcy;&amp;icy;&amp;ncy;&amp;kcy;&amp;icy; &amp;pcy;&amp;ocy; &amp;zcy;&amp;acy;&amp;pcy;&amp;rcy;&amp;ocy;&amp;scy;&amp;ucy; &amp;ncy;&amp;acy;&amp;lcy;&amp;ocy;&amp;gcy;&amp;icy; &amp;icy; &amp;ncy;&amp;acy;&amp;lcy;&amp;ocy;&amp;gcy;&amp;ocy;&amp;ocy;&amp;bcy;&amp;lcy;&amp;ocy;&amp;zhcy;&amp;iecy;&amp;ncy;&amp;icy;&amp;iecy;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4834" y="4620920"/>
            <a:ext cx="1824710" cy="145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5229661"/>
      </p:ext>
    </p:extLst>
  </p:cSld>
  <p:clrMapOvr>
    <a:masterClrMapping/>
  </p:clrMapOvr>
  <p:transition advTm="18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48" y="142855"/>
            <a:ext cx="9596470" cy="471587"/>
          </a:xfrm>
        </p:spPr>
        <p:txBody>
          <a:bodyPr/>
          <a:lstStyle/>
          <a:p>
            <a:pPr indent="12700"/>
            <a:r>
              <a:rPr lang="ru-RU" sz="2400" dirty="0" smtClean="0"/>
              <a:t>Структура субсидирования МСП в </a:t>
            </a:r>
            <a:r>
              <a:rPr lang="ru-RU" sz="2400" dirty="0" err="1" smtClean="0"/>
              <a:t>Лен.области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356" y="5302954"/>
            <a:ext cx="971218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indent="-228600"/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471" y="548685"/>
            <a:ext cx="971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 данным Реестра субъектов МСП – получателей поддержки по состоянию на октябрь 2016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 период – 2013-2016 гг.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6596" y="2334276"/>
            <a:ext cx="421246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228600" algn="ctr">
              <a:spcAft>
                <a:spcPts val="600"/>
              </a:spcAft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наиболее востребованных мер поддержки МСП</a:t>
            </a:r>
            <a:endParaRPr 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6" y="1124744"/>
            <a:ext cx="9596470" cy="10183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Общее число случаев получения поддержки (записей в реестре)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1133. </a:t>
            </a:r>
          </a:p>
          <a:p>
            <a:pPr indent="-228600">
              <a:spcAft>
                <a:spcPts val="6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54,5%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микропредприятия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36% малые, 9,5% средние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indent="-228600">
              <a:spcAft>
                <a:spcPts val="6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Обращаемость предприятий за мерами поддержки: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микропредприятий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- 3,7%; малых предприятий – 36%; средних предприятий - 47%</a:t>
            </a:r>
            <a:endParaRPr lang="ru-RU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524504" y="4429132"/>
            <a:ext cx="4181024" cy="2286016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Необходим мониторинг целевого использования субсидий по лизингу, т.к. возможна недобросовестность получателей поддержки (передача в субаренду, возврат лизингодателю и т.д.). </a:t>
            </a:r>
          </a:p>
          <a:p>
            <a:pPr indent="-228600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Пример – отказ от вида поддержки в Санкт-Петербурге с 2016 года ввиду «недоказанной эффективности» и фактов обмана получателями поддержки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105128" y="3134128"/>
            <a:ext cx="3600400" cy="115212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Основной объем субсидий (около 72%) предоставляется на обеспечение доступности лизинга и модернизацию производственных мощностей МСП. 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105128" y="2351730"/>
            <a:ext cx="3600400" cy="72008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Общий объем выданных субсидий в 2013-2016 гг. – 728,7 млн руб.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-303584" y="2996952"/>
          <a:ext cx="70567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518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48" y="44626"/>
            <a:ext cx="9596470" cy="471587"/>
          </a:xfrm>
        </p:spPr>
        <p:txBody>
          <a:bodyPr/>
          <a:lstStyle/>
          <a:p>
            <a:pPr indent="12700"/>
            <a:r>
              <a:rPr lang="ru-RU" sz="2400" dirty="0" smtClean="0"/>
              <a:t>Структура </a:t>
            </a:r>
            <a:r>
              <a:rPr lang="ru-RU" sz="2400" dirty="0" smtClean="0"/>
              <a:t>субсидирования по прочим видам </a:t>
            </a:r>
            <a:r>
              <a:rPr lang="ru-RU" sz="2400" dirty="0" smtClean="0"/>
              <a:t>поддержки 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356" y="5302954"/>
            <a:ext cx="971218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indent="-228600"/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7113240" y="5517232"/>
            <a:ext cx="2664296" cy="115212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Необходим мониторинг издержек на администрирование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маловостребованных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мер поддержки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71" y="476673"/>
            <a:ext cx="971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Структура финансирования  прочих видов поддержки по данным Реестра субъектов МСП – получателей поддержки по состоянию на октябрь 2016 (период – 2013-2016 гг.)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617296" y="1124744"/>
            <a:ext cx="2088232" cy="115212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Объем прочих видов поддержки МСП </a:t>
            </a:r>
          </a:p>
          <a:p>
            <a:pPr indent="-228600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 2013-2016 гг. составил</a:t>
            </a:r>
          </a:p>
          <a:p>
            <a:pPr indent="-228600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203,05 млн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2016422973"/>
              </p:ext>
            </p:extLst>
          </p:nvPr>
        </p:nvGraphicFramePr>
        <p:xfrm>
          <a:off x="0" y="1340768"/>
          <a:ext cx="1031085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518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0137576" cy="471587"/>
          </a:xfrm>
          <a:prstGeom prst="rect">
            <a:avLst/>
          </a:prstGeom>
        </p:spPr>
        <p:txBody>
          <a:bodyPr/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АО«АПМСП» -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микрофинансовой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 Ленобласти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464" y="404664"/>
            <a:ext cx="921702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Предоставление поручительств по кредитам субъектов МСП – более 13 лет</a:t>
            </a:r>
            <a:endParaRPr lang="ru-RU" sz="1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5048" y="1052736"/>
            <a:ext cx="45209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На 01.01.2016 выдано 572 поручительства на сумму 1,3 млрд. </a:t>
            </a:r>
          </a:p>
          <a:p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Субъекты МСП привлекли кредитов </a:t>
            </a:r>
          </a:p>
          <a:p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на сумму 2,95 </a:t>
            </a:r>
            <a:r>
              <a:rPr lang="ru-RU" sz="1400" b="1" dirty="0" err="1" smtClean="0">
                <a:latin typeface="Tahoma" pitchFamily="34" charset="0"/>
                <a:cs typeface="Tahoma" pitchFamily="34" charset="0"/>
              </a:rPr>
              <a:t>млрд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рублей</a:t>
            </a:r>
          </a:p>
          <a:p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Снижение показателей с 2014 г. – общеэкономические тенденции, кризис. </a:t>
            </a:r>
          </a:p>
          <a:p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Почти 45% заключенных договоров приходятся на Гатчинский, Тихвинский, </a:t>
            </a:r>
            <a:r>
              <a:rPr lang="ru-RU" sz="1400" b="1" dirty="0" err="1" smtClean="0">
                <a:latin typeface="Tahoma" pitchFamily="34" charset="0"/>
                <a:cs typeface="Tahoma" pitchFamily="34" charset="0"/>
              </a:rPr>
              <a:t>Кингисеппский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, Всеволожский район. </a:t>
            </a:r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endParaRPr lang="ru-RU" sz="1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472" y="3600400"/>
            <a:ext cx="3024336" cy="548680"/>
          </a:xfrm>
          <a:prstGeom prst="roundRect">
            <a:avLst>
              <a:gd name="adj" fmla="val 12029"/>
            </a:avLst>
          </a:prstGeom>
          <a:solidFill>
            <a:schemeClr val="accent2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Поручительства</a:t>
            </a:r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0872" y="3600400"/>
            <a:ext cx="5904656" cy="548680"/>
          </a:xfrm>
          <a:prstGeom prst="roundRect">
            <a:avLst>
              <a:gd name="adj" fmla="val 12029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создано 11 513 рабочих мест, 903 – в 2015 году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464" y="5256584"/>
            <a:ext cx="3024336" cy="548680"/>
          </a:xfrm>
          <a:prstGeom prst="roundRect">
            <a:avLst>
              <a:gd name="adj" fmla="val 12029"/>
            </a:avLst>
          </a:prstGeom>
          <a:solidFill>
            <a:schemeClr val="accent1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 algn="ctr"/>
            <a:r>
              <a:rPr lang="ru-RU" sz="16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Микрофинансирование</a:t>
            </a:r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00872" y="5256584"/>
            <a:ext cx="5904656" cy="548680"/>
          </a:xfrm>
          <a:prstGeom prst="roundRect">
            <a:avLst>
              <a:gd name="adj" fmla="val 12029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Заключено более 50 договоров</a:t>
            </a:r>
          </a:p>
          <a:p>
            <a:pPr marL="72000"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Выдано займов на сумму более 85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рублей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96816" y="3645024"/>
            <a:ext cx="504056" cy="432048"/>
          </a:xfrm>
          <a:prstGeom prst="rightArrow">
            <a:avLst/>
          </a:prstGeom>
          <a:solidFill>
            <a:srgbClr val="303C1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224808" y="5301208"/>
            <a:ext cx="504056" cy="432048"/>
          </a:xfrm>
          <a:prstGeom prst="rightArrow">
            <a:avLst/>
          </a:prstGeom>
          <a:solidFill>
            <a:srgbClr val="303C1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/>
          <p:nvPr/>
        </p:nvPicPr>
        <p:blipFill>
          <a:blip r:embed="rId2" cstate="print"/>
          <a:srcRect l="19999" t="31902" r="22225" b="34319"/>
          <a:stretch>
            <a:fillRect/>
          </a:stretch>
        </p:blipFill>
        <p:spPr bwMode="auto">
          <a:xfrm>
            <a:off x="56456" y="908720"/>
            <a:ext cx="53285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9" name="TextBox 18"/>
          <p:cNvSpPr txBox="1"/>
          <p:nvPr/>
        </p:nvSpPr>
        <p:spPr>
          <a:xfrm>
            <a:off x="128464" y="4705399"/>
            <a:ext cx="921702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ahoma" pitchFamily="34" charset="0"/>
                <a:cs typeface="Tahoma" pitchFamily="34" charset="0"/>
              </a:rPr>
              <a:t>Микрофинансирование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– фактически с марта 2016 года</a:t>
            </a:r>
            <a:endParaRPr lang="ru-RU" sz="14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906000" cy="471587"/>
          </a:xfrm>
          <a:prstGeom prst="rect">
            <a:avLst/>
          </a:prstGeom>
        </p:spPr>
        <p:txBody>
          <a:bodyPr/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микрофинансовых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организаций (на базе инфраструктуры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поддержки МСП)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480" y="692696"/>
            <a:ext cx="921702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7 муниципальных организаций инфраструктуры поддержки предоставляли в 2013-2015 гг. услуги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микрофинансирования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26721"/>
            <a:ext cx="9906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Рост общего числа </a:t>
            </a:r>
            <a:r>
              <a:rPr lang="ru-RU" sz="1300" dirty="0" err="1" smtClean="0">
                <a:latin typeface="Tahoma" pitchFamily="34" charset="0"/>
                <a:cs typeface="Tahoma" pitchFamily="34" charset="0"/>
              </a:rPr>
              <a:t>микрозаймов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 в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1,7 раза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, в т.ч.:</a:t>
            </a: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ИП – рост в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1,44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 раза</a:t>
            </a:r>
          </a:p>
          <a:p>
            <a:pPr>
              <a:spcAft>
                <a:spcPts val="600"/>
              </a:spcAft>
            </a:pPr>
            <a:r>
              <a:rPr lang="ru-RU" sz="1300" dirty="0" smtClean="0">
                <a:latin typeface="Tahoma" pitchFamily="34" charset="0"/>
                <a:cs typeface="Tahoma" pitchFamily="34" charset="0"/>
              </a:rPr>
              <a:t>Юридические лица –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1,95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 раза</a:t>
            </a: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Сумма выданных </a:t>
            </a:r>
            <a:r>
              <a:rPr lang="ru-RU" sz="1300" dirty="0" err="1" smtClean="0">
                <a:latin typeface="Tahoma" pitchFamily="34" charset="0"/>
                <a:cs typeface="Tahoma" pitchFamily="34" charset="0"/>
              </a:rPr>
              <a:t>микрозаймов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 в 2015 г. к 2013 г. снизилась на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33%, 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причем ИП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-38%, 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юридические лица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+41%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latin typeface="Tahoma" pitchFamily="34" charset="0"/>
                <a:cs typeface="Tahoma" pitchFamily="34" charset="0"/>
              </a:rPr>
              <a:t>Средняя сумма одного </a:t>
            </a:r>
            <a:r>
              <a:rPr lang="ru-RU" sz="1300" dirty="0" err="1" smtClean="0">
                <a:latin typeface="Tahoma" pitchFamily="34" charset="0"/>
                <a:cs typeface="Tahoma" pitchFamily="34" charset="0"/>
              </a:rPr>
              <a:t>микрозайма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: 2013 –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574 </a:t>
            </a:r>
            <a:r>
              <a:rPr lang="ru-RU" sz="1300" b="1" dirty="0" err="1" smtClean="0">
                <a:latin typeface="Tahoma" pitchFamily="34" charset="0"/>
                <a:cs typeface="Tahoma" pitchFamily="34" charset="0"/>
              </a:rPr>
              <a:t>тыс.руб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2015 –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226 </a:t>
            </a:r>
            <a:r>
              <a:rPr lang="ru-RU" sz="1300" b="1" dirty="0" err="1" smtClean="0">
                <a:latin typeface="Tahoma" pitchFamily="34" charset="0"/>
                <a:cs typeface="Tahoma" pitchFamily="34" charset="0"/>
              </a:rPr>
              <a:t>тыс.руб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(сокращение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в 2 раза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00472" y="1196752"/>
          <a:ext cx="95050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28464" y="5472608"/>
            <a:ext cx="3024336" cy="548680"/>
          </a:xfrm>
          <a:prstGeom prst="roundRect">
            <a:avLst>
              <a:gd name="adj" fmla="val 12029"/>
            </a:avLst>
          </a:prstGeom>
          <a:solidFill>
            <a:schemeClr val="accent2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числа </a:t>
            </a:r>
            <a:r>
              <a:rPr lang="ru-RU" sz="16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микрозаймов</a:t>
            </a:r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0872" y="5472608"/>
            <a:ext cx="5904656" cy="548680"/>
          </a:xfrm>
          <a:prstGeom prst="roundRect">
            <a:avLst>
              <a:gd name="adj" fmla="val 12029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Востребованность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микрофинансирования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текущую деятельность (покрытие кассовых разрывов)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464" y="6192688"/>
            <a:ext cx="3024336" cy="548680"/>
          </a:xfrm>
          <a:prstGeom prst="roundRect">
            <a:avLst>
              <a:gd name="adj" fmla="val 12029"/>
            </a:avLst>
          </a:prstGeom>
          <a:solidFill>
            <a:schemeClr val="accent1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суммы займа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00872" y="6192688"/>
            <a:ext cx="5904656" cy="548680"/>
          </a:xfrm>
          <a:prstGeom prst="roundRect">
            <a:avLst>
              <a:gd name="adj" fmla="val 12029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доступности иных источников финансирования, в т.ч. по программам господдержки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224808" y="5517232"/>
            <a:ext cx="504056" cy="432048"/>
          </a:xfrm>
          <a:prstGeom prst="rightArrow">
            <a:avLst/>
          </a:prstGeom>
          <a:solidFill>
            <a:srgbClr val="303C1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224808" y="6237312"/>
            <a:ext cx="504056" cy="432048"/>
          </a:xfrm>
          <a:prstGeom prst="rightArrow">
            <a:avLst/>
          </a:prstGeom>
          <a:solidFill>
            <a:srgbClr val="303C1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- GSEM - basic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plate - GSEM - basic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HSE-EDU-21.02.2015</Template>
  <TotalTime>25090</TotalTime>
  <Words>3291</Words>
  <Application>Microsoft Office PowerPoint</Application>
  <PresentationFormat>Лист A4 (210x297 мм)</PresentationFormat>
  <Paragraphs>294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1_Template - GSEM - basic</vt:lpstr>
      <vt:lpstr>Template - GSEM - basic</vt:lpstr>
      <vt:lpstr>Слайд 1</vt:lpstr>
      <vt:lpstr>В рамках анализа мер поддержки МСП рассмотрены:</vt:lpstr>
      <vt:lpstr>Ключевые выводы по результатам анализа федеральных мер поддержки МСП</vt:lpstr>
      <vt:lpstr>Слайд 4</vt:lpstr>
      <vt:lpstr>Слайд 5</vt:lpstr>
      <vt:lpstr>Структура субсидирования МСП в Лен.области</vt:lpstr>
      <vt:lpstr>Структура субсидирования по прочим видам поддержки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buldakova</cp:lastModifiedBy>
  <cp:revision>2023</cp:revision>
  <cp:lastPrinted>2014-09-10T11:25:01Z</cp:lastPrinted>
  <dcterms:created xsi:type="dcterms:W3CDTF">2013-04-21T15:04:11Z</dcterms:created>
  <dcterms:modified xsi:type="dcterms:W3CDTF">2016-12-06T16:34:14Z</dcterms:modified>
</cp:coreProperties>
</file>